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Default Extension="wav" ContentType="audio/wav"/>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9"/>
  </p:notesMasterIdLst>
  <p:sldIdLst>
    <p:sldId id="284" r:id="rId2"/>
    <p:sldId id="285" r:id="rId3"/>
    <p:sldId id="294" r:id="rId4"/>
    <p:sldId id="295" r:id="rId5"/>
    <p:sldId id="296" r:id="rId6"/>
    <p:sldId id="291" r:id="rId7"/>
    <p:sldId id="289" r:id="rId8"/>
    <p:sldId id="297" r:id="rId9"/>
    <p:sldId id="298" r:id="rId10"/>
    <p:sldId id="299" r:id="rId11"/>
    <p:sldId id="300" r:id="rId12"/>
    <p:sldId id="301" r:id="rId13"/>
    <p:sldId id="274" r:id="rId14"/>
    <p:sldId id="275" r:id="rId15"/>
    <p:sldId id="276" r:id="rId16"/>
    <p:sldId id="277" r:id="rId17"/>
    <p:sldId id="278" r:id="rId18"/>
    <p:sldId id="279" r:id="rId19"/>
    <p:sldId id="280" r:id="rId20"/>
    <p:sldId id="281" r:id="rId21"/>
    <p:sldId id="282" r:id="rId22"/>
    <p:sldId id="283" r:id="rId23"/>
    <p:sldId id="287" r:id="rId24"/>
    <p:sldId id="288" r:id="rId25"/>
    <p:sldId id="302" r:id="rId26"/>
    <p:sldId id="303" r:id="rId27"/>
    <p:sldId id="304" r:id="rId28"/>
    <p:sldId id="305" r:id="rId29"/>
    <p:sldId id="306" r:id="rId30"/>
    <p:sldId id="307" r:id="rId31"/>
    <p:sldId id="308" r:id="rId32"/>
    <p:sldId id="309" r:id="rId33"/>
    <p:sldId id="310" r:id="rId34"/>
    <p:sldId id="311" r:id="rId35"/>
    <p:sldId id="292" r:id="rId36"/>
    <p:sldId id="290" r:id="rId37"/>
    <p:sldId id="257" r:id="rId38"/>
    <p:sldId id="312" r:id="rId39"/>
    <p:sldId id="313" r:id="rId40"/>
    <p:sldId id="314" r:id="rId41"/>
    <p:sldId id="315" r:id="rId42"/>
    <p:sldId id="258" r:id="rId43"/>
    <p:sldId id="259" r:id="rId44"/>
    <p:sldId id="260" r:id="rId45"/>
    <p:sldId id="261" r:id="rId46"/>
    <p:sldId id="262" r:id="rId47"/>
    <p:sldId id="263" r:id="rId48"/>
    <p:sldId id="264" r:id="rId49"/>
    <p:sldId id="265" r:id="rId50"/>
    <p:sldId id="266" r:id="rId51"/>
    <p:sldId id="268" r:id="rId52"/>
    <p:sldId id="269" r:id="rId53"/>
    <p:sldId id="270" r:id="rId54"/>
    <p:sldId id="271" r:id="rId55"/>
    <p:sldId id="272" r:id="rId56"/>
    <p:sldId id="273" r:id="rId57"/>
    <p:sldId id="267" r:id="rId58"/>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H:\Rechnungen%20zu%20F&#246;rderprogramm.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r-FR"/>
  <c:chart>
    <c:autoTitleDeleted val="1"/>
    <c:plotArea>
      <c:layout/>
      <c:barChart>
        <c:barDir val="col"/>
        <c:grouping val="clustered"/>
        <c:ser>
          <c:idx val="0"/>
          <c:order val="0"/>
          <c:tx>
            <c:strRef>
              <c:f>Wirtschaftlichkeit!#REF!</c:f>
              <c:strCache>
                <c:ptCount val="1"/>
                <c:pt idx="0">
                  <c:v>#REF!</c:v>
                </c:pt>
              </c:strCache>
            </c:strRef>
          </c:tx>
          <c:cat>
            <c:strRef>
              <c:f>Wirtschaftlichkeit!$B$110:$B$137</c:f>
              <c:strCache>
                <c:ptCount val="28"/>
                <c:pt idx="0">
                  <c:v>Agadir</c:v>
                </c:pt>
                <c:pt idx="1">
                  <c:v>Al Hoceima</c:v>
                </c:pt>
                <c:pt idx="2">
                  <c:v>Beni Mellal</c:v>
                </c:pt>
                <c:pt idx="3">
                  <c:v>Casablanca</c:v>
                </c:pt>
                <c:pt idx="4">
                  <c:v>Dakhla</c:v>
                </c:pt>
                <c:pt idx="5">
                  <c:v>Al Ayoun</c:v>
                </c:pt>
                <c:pt idx="6">
                  <c:v>El Jadida</c:v>
                </c:pt>
                <c:pt idx="7">
                  <c:v>Errachidia</c:v>
                </c:pt>
                <c:pt idx="8">
                  <c:v>Essaouira</c:v>
                </c:pt>
                <c:pt idx="9">
                  <c:v>Fes</c:v>
                </c:pt>
                <c:pt idx="10">
                  <c:v>Ifran</c:v>
                </c:pt>
                <c:pt idx="11">
                  <c:v>Kenitra</c:v>
                </c:pt>
                <c:pt idx="12">
                  <c:v>Larache</c:v>
                </c:pt>
                <c:pt idx="13">
                  <c:v>Marrakesch</c:v>
                </c:pt>
                <c:pt idx="14">
                  <c:v>Meknes</c:v>
                </c:pt>
                <c:pt idx="15">
                  <c:v>Midelt</c:v>
                </c:pt>
                <c:pt idx="16">
                  <c:v>nador</c:v>
                </c:pt>
                <c:pt idx="17">
                  <c:v>nouasser</c:v>
                </c:pt>
                <c:pt idx="18">
                  <c:v>Ouarzazate</c:v>
                </c:pt>
                <c:pt idx="19">
                  <c:v>Oujda</c:v>
                </c:pt>
                <c:pt idx="20">
                  <c:v>Rabat-sale</c:v>
                </c:pt>
                <c:pt idx="21">
                  <c:v>safi</c:v>
                </c:pt>
                <c:pt idx="22">
                  <c:v>sidi ifni</c:v>
                </c:pt>
                <c:pt idx="23">
                  <c:v>sidi slimane</c:v>
                </c:pt>
                <c:pt idx="24">
                  <c:v>Tanger</c:v>
                </c:pt>
                <c:pt idx="25">
                  <c:v>tan-tan</c:v>
                </c:pt>
                <c:pt idx="26">
                  <c:v>taza</c:v>
                </c:pt>
                <c:pt idx="27">
                  <c:v>tetouan</c:v>
                </c:pt>
              </c:strCache>
            </c:strRef>
          </c:cat>
          <c:val>
            <c:numRef>
              <c:f>Wirtschaftlichkeit!$Q$110:$Q$137</c:f>
              <c:numCache>
                <c:formatCode>0.00</c:formatCode>
                <c:ptCount val="28"/>
                <c:pt idx="0">
                  <c:v>5.2863178082191782</c:v>
                </c:pt>
                <c:pt idx="1">
                  <c:v>4.8480575342465748</c:v>
                </c:pt>
                <c:pt idx="2">
                  <c:v>5.3774493150684926</c:v>
                </c:pt>
                <c:pt idx="3">
                  <c:v>4.8324712328767045</c:v>
                </c:pt>
                <c:pt idx="4">
                  <c:v>5.0721917808219183</c:v>
                </c:pt>
                <c:pt idx="5">
                  <c:v>5.5420739726027399</c:v>
                </c:pt>
                <c:pt idx="6">
                  <c:v>4.830712328767123</c:v>
                </c:pt>
                <c:pt idx="7">
                  <c:v>5.3620273972602686</c:v>
                </c:pt>
                <c:pt idx="8">
                  <c:v>5.1688821917808223</c:v>
                </c:pt>
                <c:pt idx="9">
                  <c:v>5.0101835616438359</c:v>
                </c:pt>
                <c:pt idx="10">
                  <c:v>5.1297123287671225</c:v>
                </c:pt>
                <c:pt idx="11">
                  <c:v>4.9156410958905008</c:v>
                </c:pt>
                <c:pt idx="12">
                  <c:v>4.8564027397260272</c:v>
                </c:pt>
                <c:pt idx="13">
                  <c:v>5.2996383561643832</c:v>
                </c:pt>
                <c:pt idx="14">
                  <c:v>5.1045726027397267</c:v>
                </c:pt>
                <c:pt idx="15">
                  <c:v>5.4439589041095893</c:v>
                </c:pt>
                <c:pt idx="16">
                  <c:v>4.8384986301369857</c:v>
                </c:pt>
                <c:pt idx="17">
                  <c:v>5.1292712328767065</c:v>
                </c:pt>
                <c:pt idx="18">
                  <c:v>5.8531041095890375</c:v>
                </c:pt>
                <c:pt idx="19">
                  <c:v>5.1076356164383245</c:v>
                </c:pt>
                <c:pt idx="20">
                  <c:v>4.9628438356164386</c:v>
                </c:pt>
                <c:pt idx="21">
                  <c:v>5.2651178082191645</c:v>
                </c:pt>
                <c:pt idx="22">
                  <c:v>4.6569534246575364</c:v>
                </c:pt>
                <c:pt idx="23">
                  <c:v>4.9063616438357007</c:v>
                </c:pt>
                <c:pt idx="24">
                  <c:v>4.9871835616438354</c:v>
                </c:pt>
                <c:pt idx="25">
                  <c:v>4.6908767123287669</c:v>
                </c:pt>
                <c:pt idx="26">
                  <c:v>5.1696109589041095</c:v>
                </c:pt>
                <c:pt idx="27">
                  <c:v>4.6644356164381957</c:v>
                </c:pt>
              </c:numCache>
            </c:numRef>
          </c:val>
        </c:ser>
        <c:gapWidth val="75"/>
        <c:overlap val="-25"/>
        <c:axId val="121895168"/>
        <c:axId val="121815040"/>
      </c:barChart>
      <c:catAx>
        <c:axId val="121895168"/>
        <c:scaling>
          <c:orientation val="minMax"/>
        </c:scaling>
        <c:axPos val="b"/>
        <c:majorTickMark val="none"/>
        <c:tickLblPos val="nextTo"/>
        <c:txPr>
          <a:bodyPr/>
          <a:lstStyle/>
          <a:p>
            <a:pPr>
              <a:defRPr lang="de-DE"/>
            </a:pPr>
            <a:endParaRPr lang="fr-FR"/>
          </a:p>
        </c:txPr>
        <c:crossAx val="121815040"/>
        <c:crosses val="autoZero"/>
        <c:auto val="1"/>
        <c:lblAlgn val="ctr"/>
        <c:lblOffset val="100"/>
      </c:catAx>
      <c:valAx>
        <c:axId val="121815040"/>
        <c:scaling>
          <c:orientation val="minMax"/>
        </c:scaling>
        <c:axPos val="l"/>
        <c:majorGridlines/>
        <c:numFmt formatCode="0.00" sourceLinked="1"/>
        <c:majorTickMark val="none"/>
        <c:tickLblPos val="nextTo"/>
        <c:spPr>
          <a:ln w="9525">
            <a:noFill/>
          </a:ln>
        </c:spPr>
        <c:txPr>
          <a:bodyPr/>
          <a:lstStyle/>
          <a:p>
            <a:pPr>
              <a:defRPr lang="de-DE"/>
            </a:pPr>
            <a:endParaRPr lang="fr-FR"/>
          </a:p>
        </c:txPr>
        <c:crossAx val="121895168"/>
        <c:crosses val="autoZero"/>
        <c:crossBetween val="between"/>
      </c:valAx>
    </c:plotArea>
    <c:plotVisOnly val="1"/>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BC1663-9EE9-4C1B-BBBF-6EE0FF316760}" type="datetimeFigureOut">
              <a:rPr lang="fr-FR" smtClean="0"/>
              <a:pPr/>
              <a:t>19/11/2015</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4A3E10-247F-4682-8952-55667206EB32}"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1</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730" name="Rectangle 2"/>
          <p:cNvSpPr>
            <a:spLocks noGrp="1" noRot="1" noChangeAspect="1" noChangeArrowheads="1" noTextEdit="1"/>
          </p:cNvSpPr>
          <p:nvPr>
            <p:ph type="sldImg"/>
          </p:nvPr>
        </p:nvSpPr>
        <p:spPr>
          <a:ln/>
        </p:spPr>
      </p:sp>
      <p:sp>
        <p:nvSpPr>
          <p:cNvPr id="585731" name="Rectangle 3"/>
          <p:cNvSpPr>
            <a:spLocks noGrp="1" noChangeArrowheads="1"/>
          </p:cNvSpPr>
          <p:nvPr>
            <p:ph type="body" idx="1"/>
          </p:nvPr>
        </p:nvSpPr>
        <p:spPr/>
        <p:txBody>
          <a:bodyPr/>
          <a:lstStyle/>
          <a:p>
            <a:endParaRPr lang="en-CA"/>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2"/>
          <p:cNvSpPr>
            <a:spLocks noGrp="1" noRot="1" noChangeAspect="1" noChangeArrowheads="1" noTextEdit="1"/>
          </p:cNvSpPr>
          <p:nvPr>
            <p:ph type="sldImg"/>
          </p:nvPr>
        </p:nvSpPr>
        <p:spPr>
          <a:ln/>
        </p:spPr>
      </p:sp>
      <p:sp>
        <p:nvSpPr>
          <p:cNvPr id="664579" name="Rectangle 3"/>
          <p:cNvSpPr>
            <a:spLocks noGrp="1" noChangeArrowheads="1"/>
          </p:cNvSpPr>
          <p:nvPr>
            <p:ph type="body" idx="1"/>
          </p:nvPr>
        </p:nvSpPr>
        <p:spPr/>
        <p:txBody>
          <a:bodyPr/>
          <a:lstStyle/>
          <a:p>
            <a:endParaRPr lang="en-CA"/>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266" name="Rectangle 2"/>
          <p:cNvSpPr>
            <a:spLocks noGrp="1" noRot="1" noChangeAspect="1" noChangeArrowheads="1" noTextEdit="1"/>
          </p:cNvSpPr>
          <p:nvPr>
            <p:ph type="sldImg"/>
          </p:nvPr>
        </p:nvSpPr>
        <p:spPr>
          <a:ln/>
        </p:spPr>
      </p:sp>
      <p:sp>
        <p:nvSpPr>
          <p:cNvPr id="651268" name="Rectangle 4"/>
          <p:cNvSpPr>
            <a:spLocks noGrp="1" noChangeArrowheads="1"/>
          </p:cNvSpPr>
          <p:nvPr>
            <p:ph type="body" idx="1"/>
          </p:nvPr>
        </p:nvSpPr>
        <p:spPr/>
        <p:txBody>
          <a:bodyPr/>
          <a:lstStyle/>
          <a:p>
            <a:endParaRPr lang="en-CA"/>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13</a:t>
            </a:fld>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14</a:t>
            </a:fld>
            <a:endParaRPr 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15</a:t>
            </a:fld>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16</a:t>
            </a:fld>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17</a:t>
            </a:fld>
            <a:endParaRPr 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18</a:t>
            </a:fld>
            <a:endParaRPr 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19</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2</a:t>
            </a:fld>
            <a:endParaRPr 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20</a:t>
            </a:fld>
            <a:endParaRPr lang="fr-F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21</a:t>
            </a:fld>
            <a:endParaRPr lang="fr-F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22</a:t>
            </a:fld>
            <a:endParaRPr lang="fr-F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23</a:t>
            </a:fld>
            <a:endParaRPr lang="fr-F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24</a:t>
            </a:fld>
            <a:endParaRPr lang="fr-F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25</a:t>
            </a:fld>
            <a:endParaRPr lang="fr-F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26</a:t>
            </a:fld>
            <a:endParaRPr lang="fr-F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27</a:t>
            </a:fld>
            <a:endParaRPr lang="fr-F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28</a:t>
            </a:fld>
            <a:endParaRPr lang="fr-F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p:txBody>
          <a:bodyPr/>
          <a:lstStyle/>
          <a:p>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FB513211-6CCE-4014-B161-365592FD91D3}" type="slidenum">
              <a:rPr lang="fr-FR" smtClean="0"/>
              <a:pPr/>
              <a:t>3</a:t>
            </a:fld>
            <a:endParaRPr lang="fr-F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30</a:t>
            </a:fld>
            <a:endParaRPr lang="fr-F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31</a:t>
            </a:fld>
            <a:endParaRPr lang="fr-F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32</a:t>
            </a:fld>
            <a:endParaRPr lang="fr-F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p:txBody>
          <a:bodyPr/>
          <a:lstStyle/>
          <a:p>
            <a:endParaRPr lang="fr-F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7782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BE" smtClean="0"/>
          </a:p>
        </p:txBody>
      </p:sp>
      <p:sp>
        <p:nvSpPr>
          <p:cNvPr id="78852"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E284DF6D-078D-438E-BDEB-F04CF224CCE8}" type="slidenum">
              <a:rPr lang="fr-BE" smtClean="0"/>
              <a:pPr>
                <a:defRPr/>
              </a:pPr>
              <a:t>34</a:t>
            </a:fld>
            <a:endParaRPr lang="fr-BE"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35</a:t>
            </a:fld>
            <a:endParaRPr lang="fr-F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36</a:t>
            </a:fld>
            <a:endParaRPr lang="fr-F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37</a:t>
            </a:fld>
            <a:endParaRPr lang="fr-F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38</a:t>
            </a:fld>
            <a:endParaRPr lang="fr-F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39</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FB513211-6CCE-4014-B161-365592FD91D3}" type="slidenum">
              <a:rPr lang="fr-FR" smtClean="0"/>
              <a:pPr/>
              <a:t>4</a:t>
            </a:fld>
            <a:endParaRPr lang="fr-F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40</a:t>
            </a:fld>
            <a:endParaRPr lang="fr-F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41</a:t>
            </a:fld>
            <a:endParaRPr lang="fr-F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42</a:t>
            </a:fld>
            <a:endParaRPr lang="fr-F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43</a:t>
            </a:fld>
            <a:endParaRPr lang="fr-F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44</a:t>
            </a:fld>
            <a:endParaRPr lang="fr-F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45</a:t>
            </a:fld>
            <a:endParaRPr lang="fr-F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46</a:t>
            </a:fld>
            <a:endParaRPr lang="fr-F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47</a:t>
            </a:fld>
            <a:endParaRPr lang="fr-F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48</a:t>
            </a:fld>
            <a:endParaRPr lang="fr-F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49</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FB513211-6CCE-4014-B161-365592FD91D3}" type="slidenum">
              <a:rPr lang="fr-FR" smtClean="0"/>
              <a:pPr/>
              <a:t>5</a:t>
            </a:fld>
            <a:endParaRPr lang="fr-F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50</a:t>
            </a:fld>
            <a:endParaRPr lang="fr-F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51</a:t>
            </a:fld>
            <a:endParaRPr lang="fr-F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52</a:t>
            </a:fld>
            <a:endParaRPr lang="fr-F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53</a:t>
            </a:fld>
            <a:endParaRPr lang="fr-F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54</a:t>
            </a:fld>
            <a:endParaRPr lang="fr-F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55</a:t>
            </a:fld>
            <a:endParaRPr lang="fr-F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56</a:t>
            </a:fld>
            <a:endParaRPr lang="fr-F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57</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7EEDE9D8-FD5B-4A64-89FD-46481F354784}" type="slidenum">
              <a:rPr lang="fr-FR" smtClean="0"/>
              <a:pPr/>
              <a:t>6</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7</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74A3E10-247F-4682-8952-55667206EB32}" type="slidenum">
              <a:rPr lang="fr-FR" smtClean="0"/>
              <a:pPr/>
              <a:t>8</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06" name="Rectangle 2"/>
          <p:cNvSpPr>
            <a:spLocks noGrp="1" noRot="1" noChangeAspect="1" noChangeArrowheads="1" noTextEdit="1"/>
          </p:cNvSpPr>
          <p:nvPr>
            <p:ph type="sldImg"/>
          </p:nvPr>
        </p:nvSpPr>
        <p:spPr>
          <a:ln/>
        </p:spPr>
      </p:sp>
      <p:sp>
        <p:nvSpPr>
          <p:cNvPr id="584707" name="Rectangle 3"/>
          <p:cNvSpPr>
            <a:spLocks noGrp="1" noChangeArrowheads="1"/>
          </p:cNvSpPr>
          <p:nvPr>
            <p:ph type="body" idx="1"/>
          </p:nvPr>
        </p:nvSpPr>
        <p:spPr/>
        <p:txBody>
          <a:bodyPr/>
          <a:lstStyle/>
          <a:p>
            <a:endParaRPr lang="en-C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1E2D2710-A154-4810-8354-9186F8AB7E70}" type="datetimeFigureOut">
              <a:rPr lang="fr-FR" smtClean="0"/>
              <a:pPr/>
              <a:t>19/11/2015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9A0AFEB-D224-470F-84F6-94099DB39621}"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E2D2710-A154-4810-8354-9186F8AB7E70}" type="datetimeFigureOut">
              <a:rPr lang="fr-FR" smtClean="0"/>
              <a:pPr/>
              <a:t>19/11/2015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9A0AFEB-D224-470F-84F6-94099DB39621}"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E2D2710-A154-4810-8354-9186F8AB7E70}" type="datetimeFigureOut">
              <a:rPr lang="fr-FR" smtClean="0"/>
              <a:pPr/>
              <a:t>19/11/2015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9A0AFEB-D224-470F-84F6-94099DB39621}" type="slidenum">
              <a:rPr lang="fr-FR" smtClean="0"/>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81000" y="76200"/>
            <a:ext cx="7391400" cy="1143000"/>
          </a:xfrm>
          <a:prstGeom prst="rect">
            <a:avLst/>
          </a:prstGeo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381000" y="1524000"/>
            <a:ext cx="4229100" cy="4876800"/>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762500" y="1524000"/>
            <a:ext cx="4229100" cy="4876800"/>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a:xfrm>
            <a:off x="342900" y="6629400"/>
            <a:ext cx="2895600" cy="152400"/>
          </a:xfrm>
          <a:prstGeom prst="rect">
            <a:avLst/>
          </a:prstGeom>
        </p:spPr>
        <p:txBody>
          <a:bodyPr/>
          <a:lstStyle>
            <a:lvl1pPr>
              <a:defRPr/>
            </a:lvl1pPr>
          </a:lstStyle>
          <a:p>
            <a:endParaRPr lang="fr-CA"/>
          </a:p>
        </p:txBody>
      </p:sp>
      <p:sp>
        <p:nvSpPr>
          <p:cNvPr id="6" name="Espace réservé du pied de page 5"/>
          <p:cNvSpPr>
            <a:spLocks noGrp="1"/>
          </p:cNvSpPr>
          <p:nvPr>
            <p:ph type="ftr" sz="quarter" idx="11"/>
          </p:nvPr>
        </p:nvSpPr>
        <p:spPr>
          <a:xfrm>
            <a:off x="381000" y="6248400"/>
            <a:ext cx="8610600" cy="609600"/>
          </a:xfrm>
          <a:prstGeom prst="rect">
            <a:avLst/>
          </a:prstGeom>
        </p:spPr>
        <p:txBody>
          <a:bodyPr/>
          <a:lstStyle>
            <a:lvl1pPr>
              <a:defRPr/>
            </a:lvl1pPr>
          </a:lstStyle>
          <a:p>
            <a:endParaRPr lang="fr-CA"/>
          </a:p>
        </p:txBody>
      </p:sp>
      <p:sp>
        <p:nvSpPr>
          <p:cNvPr id="7" name="Espace réservé du numéro de diapositive 6"/>
          <p:cNvSpPr>
            <a:spLocks noGrp="1"/>
          </p:cNvSpPr>
          <p:nvPr>
            <p:ph type="sldNum" sz="quarter" idx="12"/>
          </p:nvPr>
        </p:nvSpPr>
        <p:spPr>
          <a:xfrm>
            <a:off x="4800600" y="6705600"/>
            <a:ext cx="1905000" cy="152400"/>
          </a:xfrm>
          <a:prstGeom prst="rect">
            <a:avLst/>
          </a:prstGeom>
        </p:spPr>
        <p:txBody>
          <a:bodyPr/>
          <a:lstStyle>
            <a:lvl1pPr>
              <a:defRPr/>
            </a:lvl1pPr>
          </a:lstStyle>
          <a:p>
            <a:fld id="{E171B870-91CA-4FE5-A22A-80B8D3D152DA}" type="slidenum">
              <a:rPr lang="fr-CA"/>
              <a:pPr/>
              <a:t>‹N°›</a:t>
            </a:fld>
            <a:endParaRPr lang="fr-CA"/>
          </a:p>
        </p:txBody>
      </p:sp>
    </p:spTree>
  </p:cSld>
  <p:clrMapOvr>
    <a:masterClrMapping/>
  </p:clrMapOvr>
  <p:transition spd="slow">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E2D2710-A154-4810-8354-9186F8AB7E70}" type="datetimeFigureOut">
              <a:rPr lang="fr-FR" smtClean="0"/>
              <a:pPr/>
              <a:t>19/11/2015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9A0AFEB-D224-470F-84F6-94099DB39621}"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1E2D2710-A154-4810-8354-9186F8AB7E70}" type="datetimeFigureOut">
              <a:rPr lang="fr-FR" smtClean="0"/>
              <a:pPr/>
              <a:t>19/11/2015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9A0AFEB-D224-470F-84F6-94099DB39621}"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1E2D2710-A154-4810-8354-9186F8AB7E70}" type="datetimeFigureOut">
              <a:rPr lang="fr-FR" smtClean="0"/>
              <a:pPr/>
              <a:t>19/11/2015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9A0AFEB-D224-470F-84F6-94099DB39621}"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1E2D2710-A154-4810-8354-9186F8AB7E70}" type="datetimeFigureOut">
              <a:rPr lang="fr-FR" smtClean="0"/>
              <a:pPr/>
              <a:t>19/11/2015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D9A0AFEB-D224-470F-84F6-94099DB39621}"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1E2D2710-A154-4810-8354-9186F8AB7E70}" type="datetimeFigureOut">
              <a:rPr lang="fr-FR" smtClean="0"/>
              <a:pPr/>
              <a:t>19/11/2015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D9A0AFEB-D224-470F-84F6-94099DB39621}"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1E2D2710-A154-4810-8354-9186F8AB7E70}" type="datetimeFigureOut">
              <a:rPr lang="fr-FR" smtClean="0"/>
              <a:pPr/>
              <a:t>19/11/2015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D9A0AFEB-D224-470F-84F6-94099DB39621}"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1E2D2710-A154-4810-8354-9186F8AB7E70}" type="datetimeFigureOut">
              <a:rPr lang="fr-FR" smtClean="0"/>
              <a:pPr/>
              <a:t>19/11/2015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9A0AFEB-D224-470F-84F6-94099DB39621}"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1E2D2710-A154-4810-8354-9186F8AB7E70}" type="datetimeFigureOut">
              <a:rPr lang="fr-FR" smtClean="0"/>
              <a:pPr/>
              <a:t>19/11/2015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9A0AFEB-D224-470F-84F6-94099DB39621}"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2D2710-A154-4810-8354-9186F8AB7E70}" type="datetimeFigureOut">
              <a:rPr lang="fr-FR" smtClean="0"/>
              <a:pPr/>
              <a:t>19/11/2015</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A0AFEB-D224-470F-84F6-94099DB39621}"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1.png"/><Relationship Id="rId7" Type="http://schemas.openxmlformats.org/officeDocument/2006/relationships/slide" Target="slide50.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slide" Target="slide42.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85786" y="2357430"/>
            <a:ext cx="7772400" cy="1143008"/>
          </a:xfrm>
        </p:spPr>
        <p:txBody>
          <a:bodyPr>
            <a:normAutofit fontScale="90000"/>
          </a:bodyPr>
          <a:lstStyle/>
          <a:p>
            <a:r>
              <a:rPr lang="fr-FR" dirty="0" smtClean="0"/>
              <a:t>Solaire thermique, Photovoltaïque et Biomasse</a:t>
            </a:r>
            <a:endParaRPr lang="fr-FR" dirty="0"/>
          </a:p>
        </p:txBody>
      </p:sp>
      <p:sp>
        <p:nvSpPr>
          <p:cNvPr id="3" name="Sous-titre 2"/>
          <p:cNvSpPr>
            <a:spLocks noGrp="1"/>
          </p:cNvSpPr>
          <p:nvPr>
            <p:ph type="subTitle" idx="1"/>
          </p:nvPr>
        </p:nvSpPr>
        <p:spPr>
          <a:xfrm>
            <a:off x="4886340" y="6000768"/>
            <a:ext cx="4257660" cy="857232"/>
          </a:xfrm>
        </p:spPr>
        <p:txBody>
          <a:bodyPr/>
          <a:lstStyle/>
          <a:p>
            <a:r>
              <a:rPr lang="fr-FR" dirty="0" smtClean="0"/>
              <a:t>Abdellatif Touzani</a:t>
            </a:r>
            <a:endParaRPr lang="fr-FR" dirty="0"/>
          </a:p>
        </p:txBody>
      </p:sp>
      <p:pic>
        <p:nvPicPr>
          <p:cNvPr id="5" name="Image 4" descr="Description : logo hd cluster.png"/>
          <p:cNvPicPr/>
          <p:nvPr/>
        </p:nvPicPr>
        <p:blipFill>
          <a:blip r:embed="rId3" cstate="email"/>
          <a:srcRect/>
          <a:stretch>
            <a:fillRect/>
          </a:stretch>
        </p:blipFill>
        <p:spPr bwMode="auto">
          <a:xfrm>
            <a:off x="2357422" y="285728"/>
            <a:ext cx="1177851" cy="954760"/>
          </a:xfrm>
          <a:prstGeom prst="rect">
            <a:avLst/>
          </a:prstGeom>
          <a:noFill/>
          <a:ln w="6350">
            <a:solidFill>
              <a:schemeClr val="bg1"/>
            </a:solidFill>
            <a:miter lim="800000"/>
            <a:headEnd/>
            <a:tailEnd/>
          </a:ln>
          <a:effectLst/>
        </p:spPr>
      </p:pic>
      <p:sp>
        <p:nvSpPr>
          <p:cNvPr id="1026" name="AutoShape 2" descr="Résultat de recherche d'images pour &quot;giz&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1028" name="Picture 4" descr="http://www.france-volontaires.org/IMG/UserFiles/Images/giz.gif"/>
          <p:cNvPicPr>
            <a:picLocks noChangeAspect="1" noChangeArrowheads="1"/>
          </p:cNvPicPr>
          <p:nvPr/>
        </p:nvPicPr>
        <p:blipFill>
          <a:blip r:embed="rId4" cstate="email"/>
          <a:srcRect/>
          <a:stretch>
            <a:fillRect/>
          </a:stretch>
        </p:blipFill>
        <p:spPr bwMode="auto">
          <a:xfrm>
            <a:off x="5500694" y="142852"/>
            <a:ext cx="2896156" cy="1207157"/>
          </a:xfrm>
          <a:prstGeom prst="rect">
            <a:avLst/>
          </a:prstGeom>
          <a:noFill/>
        </p:spPr>
      </p:pic>
      <p:grpSp>
        <p:nvGrpSpPr>
          <p:cNvPr id="10" name="Groupe 9"/>
          <p:cNvGrpSpPr/>
          <p:nvPr/>
        </p:nvGrpSpPr>
        <p:grpSpPr>
          <a:xfrm>
            <a:off x="1643042" y="3929066"/>
            <a:ext cx="3429000" cy="1754188"/>
            <a:chOff x="533400" y="381000"/>
            <a:chExt cx="3429000" cy="1754188"/>
          </a:xfrm>
        </p:grpSpPr>
        <p:sp>
          <p:nvSpPr>
            <p:cNvPr id="8" name="Text Box 7">
              <a:hlinkClick r:id="rId5" action="ppaction://hlinksldjump"/>
            </p:cNvPr>
            <p:cNvSpPr txBox="1">
              <a:spLocks noChangeArrowheads="1"/>
            </p:cNvSpPr>
            <p:nvPr/>
          </p:nvSpPr>
          <p:spPr bwMode="auto">
            <a:xfrm>
              <a:off x="533400" y="1585913"/>
              <a:ext cx="3429000" cy="549275"/>
            </a:xfrm>
            <a:prstGeom prst="rect">
              <a:avLst/>
            </a:prstGeom>
            <a:noFill/>
            <a:ln w="9525">
              <a:noFill/>
              <a:miter lim="800000"/>
              <a:headEnd/>
              <a:tailEnd/>
            </a:ln>
          </p:spPr>
          <p:txBody>
            <a:bodyPr>
              <a:spAutoFit/>
            </a:bodyPr>
            <a:lstStyle/>
            <a:p>
              <a:pPr algn="l">
                <a:spcBef>
                  <a:spcPct val="50000"/>
                </a:spcBef>
              </a:pPr>
              <a:r>
                <a:rPr lang="fr-FR" sz="3000">
                  <a:latin typeface="Comic Sans MS" pitchFamily="66" charset="0"/>
                </a:rPr>
                <a:t>Energie solaire</a:t>
              </a:r>
              <a:endParaRPr lang="fr-FR"/>
            </a:p>
          </p:txBody>
        </p:sp>
        <p:pic>
          <p:nvPicPr>
            <p:cNvPr id="9" name="Picture 8" descr="C:\travail\TermBEP\sun020.gif">
              <a:hlinkClick r:id="rId5" action="ppaction://hlinksldjump"/>
            </p:cNvPr>
            <p:cNvPicPr>
              <a:picLocks noChangeAspect="1" noChangeArrowheads="1"/>
            </p:cNvPicPr>
            <p:nvPr/>
          </p:nvPicPr>
          <p:blipFill>
            <a:blip r:embed="rId6" cstate="email"/>
            <a:srcRect/>
            <a:stretch>
              <a:fillRect/>
            </a:stretch>
          </p:blipFill>
          <p:spPr bwMode="auto">
            <a:xfrm>
              <a:off x="1006475" y="381000"/>
              <a:ext cx="1477963" cy="1231900"/>
            </a:xfrm>
            <a:prstGeom prst="rect">
              <a:avLst/>
            </a:prstGeom>
            <a:noFill/>
            <a:ln w="9525">
              <a:noFill/>
              <a:miter lim="800000"/>
              <a:headEnd/>
              <a:tailEnd/>
            </a:ln>
          </p:spPr>
        </p:pic>
      </p:grpSp>
      <p:sp>
        <p:nvSpPr>
          <p:cNvPr id="11" name="Text Box 13">
            <a:hlinkClick r:id="rId7" action="ppaction://hlinksldjump"/>
          </p:cNvPr>
          <p:cNvSpPr txBox="1">
            <a:spLocks noChangeArrowheads="1"/>
          </p:cNvSpPr>
          <p:nvPr/>
        </p:nvSpPr>
        <p:spPr bwMode="auto">
          <a:xfrm>
            <a:off x="5449894" y="5075241"/>
            <a:ext cx="2133600" cy="549275"/>
          </a:xfrm>
          <a:prstGeom prst="rect">
            <a:avLst/>
          </a:prstGeom>
          <a:noFill/>
          <a:ln w="9525">
            <a:noFill/>
            <a:miter lim="800000"/>
            <a:headEnd/>
            <a:tailEnd/>
          </a:ln>
        </p:spPr>
        <p:txBody>
          <a:bodyPr>
            <a:spAutoFit/>
          </a:bodyPr>
          <a:lstStyle/>
          <a:p>
            <a:pPr algn="l">
              <a:spcBef>
                <a:spcPct val="50000"/>
              </a:spcBef>
            </a:pPr>
            <a:r>
              <a:rPr lang="fr-FR" sz="3000">
                <a:latin typeface="Comic Sans MS" pitchFamily="66" charset="0"/>
              </a:rPr>
              <a:t>biomasse</a:t>
            </a:r>
            <a:endParaRPr lang="fr-FR" sz="2800">
              <a:latin typeface="Comic Sans MS" pitchFamily="66" charset="0"/>
            </a:endParaRPr>
          </a:p>
        </p:txBody>
      </p:sp>
      <p:pic>
        <p:nvPicPr>
          <p:cNvPr id="12" name="Picture 14" descr="C:\travail\TermBEP\Leaves%5F01%2Ejpg.jpg">
            <a:hlinkClick r:id="rId7" action="ppaction://hlinksldjump"/>
          </p:cNvPr>
          <p:cNvPicPr>
            <a:picLocks noChangeAspect="1" noChangeArrowheads="1"/>
          </p:cNvPicPr>
          <p:nvPr/>
        </p:nvPicPr>
        <p:blipFill>
          <a:blip r:embed="rId8" cstate="email">
            <a:clrChange>
              <a:clrFrom>
                <a:srgbClr val="FFFFFF"/>
              </a:clrFrom>
              <a:clrTo>
                <a:srgbClr val="FFFFFF">
                  <a:alpha val="0"/>
                </a:srgbClr>
              </a:clrTo>
            </a:clrChange>
          </a:blip>
          <a:srcRect/>
          <a:stretch>
            <a:fillRect/>
          </a:stretch>
        </p:blipFill>
        <p:spPr bwMode="auto">
          <a:xfrm>
            <a:off x="5572132" y="3929066"/>
            <a:ext cx="1227137" cy="1038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188" name="Rectangle 1204"/>
          <p:cNvSpPr>
            <a:spLocks noGrp="1" noChangeArrowheads="1"/>
          </p:cNvSpPr>
          <p:nvPr>
            <p:ph type="title"/>
          </p:nvPr>
        </p:nvSpPr>
        <p:spPr/>
        <p:txBody>
          <a:bodyPr/>
          <a:lstStyle/>
          <a:p>
            <a:r>
              <a:rPr lang="fr-CA" b="1" dirty="0">
                <a:solidFill>
                  <a:srgbClr val="FFC000"/>
                </a:solidFill>
              </a:rPr>
              <a:t>Capteurs solaires sans vitrage</a:t>
            </a:r>
          </a:p>
        </p:txBody>
      </p:sp>
      <p:sp>
        <p:nvSpPr>
          <p:cNvPr id="555189" name="Rectangle 1205"/>
          <p:cNvSpPr>
            <a:spLocks noGrp="1" noChangeArrowheads="1"/>
          </p:cNvSpPr>
          <p:nvPr>
            <p:ph type="body" sz="half" idx="1"/>
          </p:nvPr>
        </p:nvSpPr>
        <p:spPr>
          <a:xfrm>
            <a:off x="381000" y="1593850"/>
            <a:ext cx="4229100" cy="4876800"/>
          </a:xfrm>
          <a:noFill/>
        </p:spPr>
        <p:txBody>
          <a:bodyPr>
            <a:normAutofit/>
          </a:bodyPr>
          <a:lstStyle/>
          <a:p>
            <a:pPr>
              <a:spcBef>
                <a:spcPct val="65000"/>
              </a:spcBef>
            </a:pPr>
            <a:r>
              <a:rPr lang="fr-CA" sz="2800" dirty="0"/>
              <a:t>Faible coût</a:t>
            </a:r>
          </a:p>
          <a:p>
            <a:pPr>
              <a:spcBef>
                <a:spcPct val="65000"/>
              </a:spcBef>
            </a:pPr>
            <a:r>
              <a:rPr lang="fr-CA" sz="2800" dirty="0"/>
              <a:t>Basse température</a:t>
            </a:r>
          </a:p>
          <a:p>
            <a:pPr>
              <a:spcBef>
                <a:spcPct val="65000"/>
              </a:spcBef>
            </a:pPr>
            <a:r>
              <a:rPr lang="fr-CA" sz="2800" dirty="0"/>
              <a:t>Robuste</a:t>
            </a:r>
          </a:p>
          <a:p>
            <a:pPr>
              <a:spcBef>
                <a:spcPct val="65000"/>
              </a:spcBef>
            </a:pPr>
            <a:r>
              <a:rPr lang="fr-CA" sz="2800" dirty="0"/>
              <a:t>Léger</a:t>
            </a:r>
          </a:p>
          <a:p>
            <a:pPr>
              <a:spcBef>
                <a:spcPct val="65000"/>
              </a:spcBef>
            </a:pPr>
            <a:r>
              <a:rPr lang="fr-CA" sz="2800" dirty="0"/>
              <a:t>Chauffage de </a:t>
            </a:r>
            <a:br>
              <a:rPr lang="fr-CA" sz="2800" dirty="0"/>
            </a:br>
            <a:r>
              <a:rPr lang="fr-CA" sz="2800" dirty="0"/>
              <a:t>piscine extérieure</a:t>
            </a:r>
          </a:p>
          <a:p>
            <a:pPr>
              <a:spcBef>
                <a:spcPct val="65000"/>
              </a:spcBef>
              <a:buFontTx/>
              <a:buNone/>
            </a:pPr>
            <a:endParaRPr lang="fr-CA" sz="2800" dirty="0"/>
          </a:p>
        </p:txBody>
      </p:sp>
      <p:pic>
        <p:nvPicPr>
          <p:cNvPr id="555200" name="Picture 1216" descr="Unglazed Collector Fr"/>
          <p:cNvPicPr>
            <a:picLocks noGrp="1" noChangeAspect="1" noChangeArrowheads="1"/>
          </p:cNvPicPr>
          <p:nvPr>
            <p:ph sz="half" idx="2"/>
          </p:nvPr>
        </p:nvPicPr>
        <p:blipFill>
          <a:blip r:embed="rId3" cstate="email"/>
          <a:srcRect/>
          <a:stretch>
            <a:fillRect/>
          </a:stretch>
        </p:blipFill>
        <p:spPr>
          <a:xfrm>
            <a:off x="4643437" y="2367360"/>
            <a:ext cx="4154487" cy="3115865"/>
          </a:xfrm>
          <a:noFill/>
          <a:ln w="12700">
            <a:solidFill>
              <a:srgbClr val="FFB900"/>
            </a:solidFill>
          </a:ln>
        </p:spPr>
      </p:pic>
      <p:sp>
        <p:nvSpPr>
          <p:cNvPr id="555195" name="Rectangle 1211"/>
          <p:cNvSpPr>
            <a:spLocks noChangeArrowheads="1"/>
          </p:cNvSpPr>
          <p:nvPr/>
        </p:nvSpPr>
        <p:spPr bwMode="auto">
          <a:xfrm>
            <a:off x="428596" y="5410200"/>
            <a:ext cx="8305800" cy="1447800"/>
          </a:xfrm>
          <a:prstGeom prst="rect">
            <a:avLst/>
          </a:prstGeom>
          <a:noFill/>
          <a:ln w="9525">
            <a:noFill/>
            <a:miter lim="800000"/>
            <a:headEnd/>
            <a:tailEnd/>
          </a:ln>
        </p:spPr>
        <p:txBody>
          <a:bodyPr/>
          <a:lstStyle/>
          <a:p>
            <a:pPr marL="457200" indent="-457200">
              <a:buClr>
                <a:srgbClr val="FFB900"/>
              </a:buClr>
              <a:buFontTx/>
              <a:buChar char="•"/>
            </a:pPr>
            <a:r>
              <a:rPr lang="fr-CA" sz="2400" dirty="0">
                <a:effectLst>
                  <a:outerShdw blurRad="38100" dist="38100" dir="2700000" algn="tl">
                    <a:srgbClr val="000000"/>
                  </a:outerShdw>
                </a:effectLst>
                <a:latin typeface="Tahoma" pitchFamily="34" charset="0"/>
              </a:rPr>
              <a:t>Basse pression</a:t>
            </a:r>
          </a:p>
          <a:p>
            <a:pPr marL="457200" indent="-457200">
              <a:spcBef>
                <a:spcPct val="65000"/>
              </a:spcBef>
              <a:buClr>
                <a:srgbClr val="FFB900"/>
              </a:buClr>
              <a:buFontTx/>
              <a:buChar char="•"/>
            </a:pPr>
            <a:r>
              <a:rPr lang="fr-CA" sz="2400" dirty="0">
                <a:effectLst>
                  <a:outerShdw blurRad="38100" dist="38100" dir="2700000" algn="tl">
                    <a:srgbClr val="000000"/>
                  </a:outerShdw>
                </a:effectLst>
                <a:latin typeface="Tahoma" pitchFamily="34" charset="0"/>
              </a:rPr>
              <a:t>Pauvre performance dans les climats froids ou venteux</a:t>
            </a:r>
          </a:p>
          <a:p>
            <a:pPr marL="457200" indent="-457200">
              <a:buSzPct val="115000"/>
              <a:buFontTx/>
              <a:buChar char="•"/>
            </a:pPr>
            <a:endParaRPr lang="fr-CA" sz="2400" dirty="0">
              <a:effectLst>
                <a:outerShdw blurRad="38100" dist="38100" dir="2700000" algn="tl">
                  <a:srgbClr val="000000"/>
                </a:outerShdw>
              </a:effectLst>
              <a:latin typeface="Tahoma" pitchFamily="34" charset="0"/>
            </a:endParaRPr>
          </a:p>
        </p:txBody>
      </p:sp>
      <p:sp>
        <p:nvSpPr>
          <p:cNvPr id="555196" name="Text Box 1212"/>
          <p:cNvSpPr txBox="1">
            <a:spLocks noChangeArrowheads="1"/>
          </p:cNvSpPr>
          <p:nvPr/>
        </p:nvSpPr>
        <p:spPr bwMode="auto">
          <a:xfrm>
            <a:off x="7962900" y="5461000"/>
            <a:ext cx="925513" cy="228600"/>
          </a:xfrm>
          <a:prstGeom prst="rect">
            <a:avLst/>
          </a:prstGeom>
          <a:noFill/>
          <a:ln w="9525">
            <a:noFill/>
            <a:miter lim="800000"/>
            <a:headEnd/>
            <a:tailEnd/>
          </a:ln>
          <a:effectLst/>
        </p:spPr>
        <p:txBody>
          <a:bodyPr wrap="none">
            <a:spAutoFit/>
          </a:bodyPr>
          <a:lstStyle/>
          <a:p>
            <a:pPr>
              <a:buFont typeface="Monotype Sorts" pitchFamily="2" charset="2"/>
              <a:buNone/>
            </a:pPr>
            <a:r>
              <a:rPr lang="fr-CA" sz="900">
                <a:latin typeface="Tahoma" pitchFamily="34" charset="0"/>
              </a:rPr>
              <a:t>Photo : RNCan</a:t>
            </a:r>
          </a:p>
        </p:txBody>
      </p:sp>
    </p:spTree>
  </p:cSld>
  <p:clrMapOvr>
    <a:masterClrMapping/>
  </p:clrMapOvr>
  <p:transition spd="slow">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4" name="Rectangle 2"/>
          <p:cNvSpPr>
            <a:spLocks noGrp="1" noChangeArrowheads="1"/>
          </p:cNvSpPr>
          <p:nvPr>
            <p:ph type="title"/>
          </p:nvPr>
        </p:nvSpPr>
        <p:spPr>
          <a:xfrm>
            <a:off x="381000" y="76200"/>
            <a:ext cx="7772400" cy="1143000"/>
          </a:xfrm>
        </p:spPr>
        <p:txBody>
          <a:bodyPr/>
          <a:lstStyle/>
          <a:p>
            <a:r>
              <a:rPr lang="fr-CA" sz="3100" b="1" dirty="0">
                <a:solidFill>
                  <a:srgbClr val="FFC000"/>
                </a:solidFill>
              </a:rPr>
              <a:t>Capteurs solaires plans avec vitrage</a:t>
            </a:r>
          </a:p>
        </p:txBody>
      </p:sp>
      <p:sp>
        <p:nvSpPr>
          <p:cNvPr id="648195" name="Rectangle 3"/>
          <p:cNvSpPr>
            <a:spLocks noGrp="1" noChangeArrowheads="1"/>
          </p:cNvSpPr>
          <p:nvPr>
            <p:ph type="body" sz="half" idx="1"/>
          </p:nvPr>
        </p:nvSpPr>
        <p:spPr>
          <a:xfrm>
            <a:off x="381000" y="1903413"/>
            <a:ext cx="3275013" cy="4343400"/>
          </a:xfrm>
          <a:noFill/>
        </p:spPr>
        <p:txBody>
          <a:bodyPr>
            <a:normAutofit fontScale="85000" lnSpcReduction="20000"/>
          </a:bodyPr>
          <a:lstStyle/>
          <a:p>
            <a:pPr>
              <a:lnSpc>
                <a:spcPct val="90000"/>
              </a:lnSpc>
              <a:spcBef>
                <a:spcPct val="75000"/>
              </a:spcBef>
              <a:spcAft>
                <a:spcPct val="35000"/>
              </a:spcAft>
            </a:pPr>
            <a:r>
              <a:rPr lang="fr-CA" dirty="0"/>
              <a:t>Coût modéré</a:t>
            </a:r>
          </a:p>
          <a:p>
            <a:pPr>
              <a:lnSpc>
                <a:spcPct val="90000"/>
              </a:lnSpc>
              <a:spcBef>
                <a:spcPct val="75000"/>
              </a:spcBef>
              <a:spcAft>
                <a:spcPct val="35000"/>
              </a:spcAft>
            </a:pPr>
            <a:r>
              <a:rPr lang="fr-CA" dirty="0"/>
              <a:t>Température d’opération plus élevée</a:t>
            </a:r>
          </a:p>
          <a:p>
            <a:pPr>
              <a:lnSpc>
                <a:spcPct val="90000"/>
              </a:lnSpc>
              <a:spcBef>
                <a:spcPct val="75000"/>
              </a:spcBef>
              <a:spcAft>
                <a:spcPct val="35000"/>
              </a:spcAft>
            </a:pPr>
            <a:r>
              <a:rPr lang="fr-CA" dirty="0"/>
              <a:t>Peut opérer à la pression d’eau de la ville</a:t>
            </a:r>
          </a:p>
          <a:p>
            <a:pPr>
              <a:lnSpc>
                <a:spcPct val="90000"/>
              </a:lnSpc>
              <a:spcBef>
                <a:spcPct val="75000"/>
              </a:spcBef>
              <a:spcAft>
                <a:spcPct val="35000"/>
              </a:spcAft>
            </a:pPr>
            <a:r>
              <a:rPr lang="fr-CA" dirty="0"/>
              <a:t>Plus lourd et plus fragile</a:t>
            </a:r>
          </a:p>
        </p:txBody>
      </p:sp>
      <p:pic>
        <p:nvPicPr>
          <p:cNvPr id="29698" name="Picture 2"/>
          <p:cNvPicPr>
            <a:picLocks noChangeAspect="1" noChangeArrowheads="1"/>
          </p:cNvPicPr>
          <p:nvPr/>
        </p:nvPicPr>
        <p:blipFill>
          <a:blip r:embed="rId3" cstate="email"/>
          <a:srcRect/>
          <a:stretch>
            <a:fillRect/>
          </a:stretch>
        </p:blipFill>
        <p:spPr bwMode="auto">
          <a:xfrm>
            <a:off x="3759053" y="2500306"/>
            <a:ext cx="5384947" cy="2714644"/>
          </a:xfrm>
          <a:prstGeom prst="rect">
            <a:avLst/>
          </a:prstGeom>
          <a:noFill/>
          <a:ln w="9525">
            <a:noFill/>
            <a:miter lim="800000"/>
            <a:headEnd/>
            <a:tailEnd/>
          </a:ln>
          <a:effectLst/>
        </p:spPr>
      </p:pic>
    </p:spTree>
  </p:cSld>
  <p:clrMapOvr>
    <a:masterClrMapping/>
  </p:clrMapOvr>
  <p:transition spd="slow">
    <p:split orient="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7183" name="Picture 2063" descr="Evacuated tube Fr"/>
          <p:cNvPicPr>
            <a:picLocks noChangeAspect="1" noChangeArrowheads="1"/>
          </p:cNvPicPr>
          <p:nvPr/>
        </p:nvPicPr>
        <p:blipFill>
          <a:blip r:embed="rId3" cstate="email"/>
          <a:srcRect/>
          <a:stretch>
            <a:fillRect/>
          </a:stretch>
        </p:blipFill>
        <p:spPr bwMode="auto">
          <a:xfrm>
            <a:off x="3214678" y="1500174"/>
            <a:ext cx="3568716" cy="2677158"/>
          </a:xfrm>
          <a:prstGeom prst="rect">
            <a:avLst/>
          </a:prstGeom>
          <a:noFill/>
          <a:ln w="12700">
            <a:solidFill>
              <a:srgbClr val="FFB900"/>
            </a:solidFill>
            <a:miter lim="800000"/>
            <a:headEnd/>
            <a:tailEnd/>
          </a:ln>
        </p:spPr>
      </p:pic>
      <p:sp>
        <p:nvSpPr>
          <p:cNvPr id="647170" name="Rectangle 2050"/>
          <p:cNvSpPr>
            <a:spLocks noGrp="1" noChangeArrowheads="1"/>
          </p:cNvSpPr>
          <p:nvPr>
            <p:ph type="title"/>
          </p:nvPr>
        </p:nvSpPr>
        <p:spPr>
          <a:xfrm>
            <a:off x="381000" y="74613"/>
            <a:ext cx="7391400" cy="990600"/>
          </a:xfrm>
        </p:spPr>
        <p:txBody>
          <a:bodyPr>
            <a:normAutofit fontScale="90000"/>
          </a:bodyPr>
          <a:lstStyle/>
          <a:p>
            <a:r>
              <a:rPr lang="fr-CA" b="1" dirty="0">
                <a:solidFill>
                  <a:srgbClr val="FFC000"/>
                </a:solidFill>
              </a:rPr>
              <a:t>Capteurs solaires à tubes sous vide</a:t>
            </a:r>
          </a:p>
        </p:txBody>
      </p:sp>
      <p:sp>
        <p:nvSpPr>
          <p:cNvPr id="647171" name="Rectangle 2051"/>
          <p:cNvSpPr>
            <a:spLocks noGrp="1" noChangeArrowheads="1"/>
          </p:cNvSpPr>
          <p:nvPr>
            <p:ph idx="1"/>
          </p:nvPr>
        </p:nvSpPr>
        <p:spPr>
          <a:xfrm>
            <a:off x="381000" y="1752600"/>
            <a:ext cx="2822575" cy="2890846"/>
          </a:xfrm>
        </p:spPr>
        <p:txBody>
          <a:bodyPr>
            <a:normAutofit fontScale="77500" lnSpcReduction="20000"/>
          </a:bodyPr>
          <a:lstStyle/>
          <a:p>
            <a:pPr>
              <a:spcBef>
                <a:spcPct val="50000"/>
              </a:spcBef>
              <a:spcAft>
                <a:spcPct val="40000"/>
              </a:spcAft>
            </a:pPr>
            <a:r>
              <a:rPr lang="fr-CA" sz="1800" dirty="0"/>
              <a:t>Coût plus élevé</a:t>
            </a:r>
          </a:p>
          <a:p>
            <a:pPr>
              <a:spcBef>
                <a:spcPct val="50000"/>
              </a:spcBef>
              <a:spcAft>
                <a:spcPct val="40000"/>
              </a:spcAft>
            </a:pPr>
            <a:r>
              <a:rPr lang="fr-CA" sz="1800" dirty="0"/>
              <a:t>Pas de pertes par convection</a:t>
            </a:r>
          </a:p>
          <a:p>
            <a:pPr>
              <a:spcBef>
                <a:spcPct val="50000"/>
              </a:spcBef>
              <a:spcAft>
                <a:spcPct val="40000"/>
              </a:spcAft>
            </a:pPr>
            <a:r>
              <a:rPr lang="fr-CA" sz="1800" dirty="0"/>
              <a:t>Température élevée</a:t>
            </a:r>
          </a:p>
          <a:p>
            <a:pPr>
              <a:spcBef>
                <a:spcPct val="50000"/>
              </a:spcBef>
              <a:spcAft>
                <a:spcPct val="40000"/>
              </a:spcAft>
            </a:pPr>
            <a:r>
              <a:rPr lang="fr-CA" sz="1800" dirty="0"/>
              <a:t>Climats froids</a:t>
            </a:r>
          </a:p>
          <a:p>
            <a:pPr>
              <a:spcBef>
                <a:spcPct val="50000"/>
              </a:spcBef>
              <a:spcAft>
                <a:spcPct val="40000"/>
              </a:spcAft>
            </a:pPr>
            <a:r>
              <a:rPr lang="fr-CA" sz="1800" dirty="0"/>
              <a:t>Fragile</a:t>
            </a:r>
          </a:p>
          <a:p>
            <a:pPr>
              <a:spcBef>
                <a:spcPct val="50000"/>
              </a:spcBef>
              <a:spcAft>
                <a:spcPct val="40000"/>
              </a:spcAft>
            </a:pPr>
            <a:r>
              <a:rPr lang="fr-CA" sz="1800" dirty="0"/>
              <a:t>L’installation peut être plus compliquée</a:t>
            </a:r>
          </a:p>
          <a:p>
            <a:pPr>
              <a:spcBef>
                <a:spcPct val="50000"/>
              </a:spcBef>
              <a:spcAft>
                <a:spcPct val="40000"/>
              </a:spcAft>
            </a:pPr>
            <a:r>
              <a:rPr lang="fr-CA" sz="1800" dirty="0"/>
              <a:t>La neige n’est pas un grave problème</a:t>
            </a:r>
            <a:endParaRPr lang="fr-CA" sz="2000" dirty="0"/>
          </a:p>
        </p:txBody>
      </p:sp>
      <p:sp>
        <p:nvSpPr>
          <p:cNvPr id="647176" name="Text Box 2056"/>
          <p:cNvSpPr txBox="1">
            <a:spLocks noChangeArrowheads="1"/>
          </p:cNvSpPr>
          <p:nvPr/>
        </p:nvSpPr>
        <p:spPr bwMode="auto">
          <a:xfrm>
            <a:off x="3200400" y="5003800"/>
            <a:ext cx="925513" cy="228600"/>
          </a:xfrm>
          <a:prstGeom prst="rect">
            <a:avLst/>
          </a:prstGeom>
          <a:noFill/>
          <a:ln w="9525">
            <a:noFill/>
            <a:miter lim="800000"/>
            <a:headEnd/>
            <a:tailEnd/>
          </a:ln>
          <a:effectLst/>
        </p:spPr>
        <p:txBody>
          <a:bodyPr wrap="none">
            <a:spAutoFit/>
          </a:bodyPr>
          <a:lstStyle/>
          <a:p>
            <a:pPr>
              <a:buFont typeface="Monotype Sorts" pitchFamily="2" charset="2"/>
              <a:buNone/>
            </a:pPr>
            <a:r>
              <a:rPr lang="fr-CA" sz="900">
                <a:latin typeface="Tahoma" pitchFamily="34" charset="0"/>
              </a:rPr>
              <a:t>Photo : RNCan</a:t>
            </a:r>
          </a:p>
        </p:txBody>
      </p:sp>
      <p:sp>
        <p:nvSpPr>
          <p:cNvPr id="647177" name="Text Box 2057"/>
          <p:cNvSpPr txBox="1">
            <a:spLocks noChangeArrowheads="1"/>
          </p:cNvSpPr>
          <p:nvPr/>
        </p:nvSpPr>
        <p:spPr bwMode="auto">
          <a:xfrm>
            <a:off x="5702300" y="6248400"/>
            <a:ext cx="1298575" cy="228600"/>
          </a:xfrm>
          <a:prstGeom prst="rect">
            <a:avLst/>
          </a:prstGeom>
          <a:noFill/>
          <a:ln w="9525">
            <a:noFill/>
            <a:miter lim="800000"/>
            <a:headEnd/>
            <a:tailEnd/>
          </a:ln>
          <a:effectLst/>
        </p:spPr>
        <p:txBody>
          <a:bodyPr>
            <a:spAutoFit/>
          </a:bodyPr>
          <a:lstStyle/>
          <a:p>
            <a:pPr>
              <a:buFont typeface="Monotype Sorts" pitchFamily="2" charset="2"/>
              <a:buNone/>
            </a:pPr>
            <a:r>
              <a:rPr lang="fr-CA" sz="900">
                <a:latin typeface="Tahoma" pitchFamily="34" charset="0"/>
              </a:rPr>
              <a:t>Photo : Nautilus</a:t>
            </a:r>
          </a:p>
        </p:txBody>
      </p:sp>
      <p:pic>
        <p:nvPicPr>
          <p:cNvPr id="647178" name="Picture 2058" descr="swhchina"/>
          <p:cNvPicPr>
            <a:picLocks noChangeAspect="1" noChangeArrowheads="1"/>
          </p:cNvPicPr>
          <p:nvPr/>
        </p:nvPicPr>
        <p:blipFill>
          <a:blip r:embed="rId4" cstate="email"/>
          <a:srcRect/>
          <a:stretch>
            <a:fillRect/>
          </a:stretch>
        </p:blipFill>
        <p:spPr bwMode="auto">
          <a:xfrm>
            <a:off x="5880100" y="2571744"/>
            <a:ext cx="3263900" cy="1919288"/>
          </a:xfrm>
          <a:prstGeom prst="rect">
            <a:avLst/>
          </a:prstGeom>
          <a:noFill/>
          <a:ln w="12700">
            <a:solidFill>
              <a:srgbClr val="FFB900"/>
            </a:solidFill>
            <a:miter lim="800000"/>
            <a:headEnd/>
            <a:tailEnd/>
          </a:ln>
        </p:spPr>
      </p:pic>
      <p:pic>
        <p:nvPicPr>
          <p:cNvPr id="37890" name="Picture 2"/>
          <p:cNvPicPr>
            <a:picLocks noChangeAspect="1" noChangeArrowheads="1"/>
          </p:cNvPicPr>
          <p:nvPr/>
        </p:nvPicPr>
        <p:blipFill>
          <a:blip r:embed="rId5" cstate="email"/>
          <a:srcRect/>
          <a:stretch>
            <a:fillRect/>
          </a:stretch>
        </p:blipFill>
        <p:spPr bwMode="auto">
          <a:xfrm>
            <a:off x="714348" y="4572008"/>
            <a:ext cx="7124700" cy="2038350"/>
          </a:xfrm>
          <a:prstGeom prst="rect">
            <a:avLst/>
          </a:prstGeom>
          <a:noFill/>
          <a:ln w="9525">
            <a:noFill/>
            <a:miter lim="800000"/>
            <a:headEnd/>
            <a:tailEnd/>
          </a:ln>
          <a:effectLst/>
        </p:spPr>
      </p:pic>
    </p:spTree>
  </p:cSld>
  <p:clrMapOvr>
    <a:masterClrMapping/>
  </p:clrMapOvr>
  <p:transition>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Solaire thermodynamique</a:t>
            </a:r>
            <a:endParaRPr lang="fr-FR" dirty="0"/>
          </a:p>
        </p:txBody>
      </p:sp>
      <p:pic>
        <p:nvPicPr>
          <p:cNvPr id="1026" name="Picture 2"/>
          <p:cNvPicPr>
            <a:picLocks noChangeAspect="1" noChangeArrowheads="1"/>
          </p:cNvPicPr>
          <p:nvPr/>
        </p:nvPicPr>
        <p:blipFill>
          <a:blip r:embed="rId3" cstate="email"/>
          <a:srcRect/>
          <a:stretch>
            <a:fillRect/>
          </a:stretch>
        </p:blipFill>
        <p:spPr bwMode="auto">
          <a:xfrm>
            <a:off x="971600" y="1268760"/>
            <a:ext cx="6874148" cy="470289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email"/>
          <a:srcRect/>
          <a:stretch>
            <a:fillRect/>
          </a:stretch>
        </p:blipFill>
        <p:spPr bwMode="auto">
          <a:xfrm>
            <a:off x="0" y="2492896"/>
            <a:ext cx="9144000" cy="4365104"/>
          </a:xfrm>
          <a:prstGeom prst="rect">
            <a:avLst/>
          </a:prstGeom>
          <a:noFill/>
          <a:ln w="9525">
            <a:noFill/>
            <a:miter lim="800000"/>
            <a:headEnd/>
            <a:tailEnd/>
          </a:ln>
        </p:spPr>
      </p:pic>
      <p:sp>
        <p:nvSpPr>
          <p:cNvPr id="5" name="Rectangle 4"/>
          <p:cNvSpPr/>
          <p:nvPr/>
        </p:nvSpPr>
        <p:spPr>
          <a:xfrm>
            <a:off x="467544" y="620688"/>
            <a:ext cx="2448272" cy="1440160"/>
          </a:xfrm>
          <a:prstGeom prst="wedgeRect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solidFill>
              </a:rPr>
              <a:t>Capteurs solaires à concentration</a:t>
            </a:r>
            <a:endParaRPr lang="fr-FR" dirty="0">
              <a:solidFill>
                <a:schemeClr val="tx1"/>
              </a:solidFill>
            </a:endParaRPr>
          </a:p>
        </p:txBody>
      </p:sp>
      <p:sp>
        <p:nvSpPr>
          <p:cNvPr id="6" name="Rectangle 5"/>
          <p:cNvSpPr/>
          <p:nvPr/>
        </p:nvSpPr>
        <p:spPr>
          <a:xfrm>
            <a:off x="3275856" y="620688"/>
            <a:ext cx="2448272" cy="1440160"/>
          </a:xfrm>
          <a:prstGeom prst="wedgeRectCallou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solidFill>
              </a:rPr>
              <a:t>Stockage thermique</a:t>
            </a:r>
          </a:p>
          <a:p>
            <a:pPr algn="ctr"/>
            <a:r>
              <a:rPr lang="fr-FR" dirty="0" smtClean="0">
                <a:solidFill>
                  <a:schemeClr val="tx1"/>
                </a:solidFill>
              </a:rPr>
              <a:t>(optionnel)</a:t>
            </a:r>
            <a:endParaRPr lang="fr-FR" dirty="0">
              <a:solidFill>
                <a:schemeClr val="tx1"/>
              </a:solidFill>
            </a:endParaRPr>
          </a:p>
        </p:txBody>
      </p:sp>
      <p:sp>
        <p:nvSpPr>
          <p:cNvPr id="7" name="Rectangle 6"/>
          <p:cNvSpPr/>
          <p:nvPr/>
        </p:nvSpPr>
        <p:spPr>
          <a:xfrm>
            <a:off x="6012160" y="620688"/>
            <a:ext cx="2448272" cy="1440160"/>
          </a:xfrm>
          <a:prstGeom prst="wedgeRect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fr-FR" dirty="0" smtClean="0">
                <a:solidFill>
                  <a:schemeClr val="tx1"/>
                </a:solidFill>
              </a:rPr>
              <a:t>Production de vapeur</a:t>
            </a:r>
          </a:p>
          <a:p>
            <a:pPr>
              <a:buFont typeface="Arial" pitchFamily="34" charset="0"/>
              <a:buChar char="•"/>
            </a:pPr>
            <a:r>
              <a:rPr lang="fr-FR" dirty="0" smtClean="0">
                <a:solidFill>
                  <a:schemeClr val="tx1"/>
                </a:solidFill>
              </a:rPr>
              <a:t>Production d’eau chaude</a:t>
            </a:r>
          </a:p>
          <a:p>
            <a:pPr>
              <a:buFont typeface="Arial" pitchFamily="34" charset="0"/>
              <a:buChar char="•"/>
            </a:pPr>
            <a:r>
              <a:rPr lang="fr-FR" dirty="0" smtClean="0">
                <a:solidFill>
                  <a:schemeClr val="tx1"/>
                </a:solidFill>
              </a:rPr>
              <a:t>Production d’air chaud</a:t>
            </a:r>
          </a:p>
          <a:p>
            <a:pPr>
              <a:buFont typeface="Arial" pitchFamily="34" charset="0"/>
              <a:buChar char="•"/>
            </a:pPr>
            <a:r>
              <a:rPr lang="fr-FR" dirty="0" smtClean="0">
                <a:solidFill>
                  <a:schemeClr val="tx1"/>
                </a:solidFill>
              </a:rPr>
              <a:t>Production de froid</a:t>
            </a:r>
            <a:endParaRPr lang="fr-FR" dirty="0">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email"/>
          <a:srcRect/>
          <a:stretch>
            <a:fillRect/>
          </a:stretch>
        </p:blipFill>
        <p:spPr bwMode="auto">
          <a:xfrm>
            <a:off x="251520" y="692696"/>
            <a:ext cx="5890952" cy="2520000"/>
          </a:xfrm>
          <a:prstGeom prst="rect">
            <a:avLst/>
          </a:prstGeom>
          <a:noFill/>
          <a:ln w="9525">
            <a:noFill/>
            <a:miter lim="800000"/>
            <a:headEnd/>
            <a:tailEnd/>
          </a:ln>
        </p:spPr>
      </p:pic>
      <p:sp>
        <p:nvSpPr>
          <p:cNvPr id="5" name="Bulle ronde 4"/>
          <p:cNvSpPr/>
          <p:nvPr/>
        </p:nvSpPr>
        <p:spPr>
          <a:xfrm>
            <a:off x="6516216" y="404664"/>
            <a:ext cx="2160240" cy="1080120"/>
          </a:xfrm>
          <a:prstGeom prst="wedgeEllipseCallout">
            <a:avLst>
              <a:gd name="adj1" fmla="val -51440"/>
              <a:gd name="adj2" fmla="val 9506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smtClean="0">
                <a:solidFill>
                  <a:schemeClr val="tx1"/>
                </a:solidFill>
              </a:rPr>
              <a:t>Cylindro</a:t>
            </a:r>
            <a:r>
              <a:rPr lang="fr-FR" dirty="0" smtClean="0">
                <a:solidFill>
                  <a:schemeClr val="tx1"/>
                </a:solidFill>
              </a:rPr>
              <a:t>-parabolique</a:t>
            </a:r>
            <a:endParaRPr lang="fr-FR" dirty="0">
              <a:solidFill>
                <a:schemeClr val="tx1"/>
              </a:solidFill>
            </a:endParaRPr>
          </a:p>
        </p:txBody>
      </p:sp>
      <p:pic>
        <p:nvPicPr>
          <p:cNvPr id="3075" name="Picture 3"/>
          <p:cNvPicPr>
            <a:picLocks noChangeAspect="1" noChangeArrowheads="1"/>
          </p:cNvPicPr>
          <p:nvPr/>
        </p:nvPicPr>
        <p:blipFill>
          <a:blip r:embed="rId4" cstate="email"/>
          <a:srcRect/>
          <a:stretch>
            <a:fillRect/>
          </a:stretch>
        </p:blipFill>
        <p:spPr bwMode="auto">
          <a:xfrm>
            <a:off x="6372200" y="2204863"/>
            <a:ext cx="2160240" cy="1684403"/>
          </a:xfrm>
          <a:prstGeom prst="rect">
            <a:avLst/>
          </a:prstGeom>
          <a:noFill/>
          <a:ln w="9525">
            <a:noFill/>
            <a:miter lim="800000"/>
            <a:headEnd/>
            <a:tailEnd/>
          </a:ln>
        </p:spPr>
      </p:pic>
      <p:pic>
        <p:nvPicPr>
          <p:cNvPr id="3076" name="Picture 4"/>
          <p:cNvPicPr>
            <a:picLocks noChangeAspect="1" noChangeArrowheads="1"/>
          </p:cNvPicPr>
          <p:nvPr/>
        </p:nvPicPr>
        <p:blipFill>
          <a:blip r:embed="rId5" cstate="email"/>
          <a:srcRect/>
          <a:stretch>
            <a:fillRect/>
          </a:stretch>
        </p:blipFill>
        <p:spPr bwMode="auto">
          <a:xfrm>
            <a:off x="1115616" y="3933056"/>
            <a:ext cx="6564965" cy="239273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email"/>
          <a:srcRect/>
          <a:stretch>
            <a:fillRect/>
          </a:stretch>
        </p:blipFill>
        <p:spPr bwMode="auto">
          <a:xfrm>
            <a:off x="755576" y="1844824"/>
            <a:ext cx="3119552" cy="2391101"/>
          </a:xfrm>
          <a:prstGeom prst="rect">
            <a:avLst/>
          </a:prstGeom>
          <a:noFill/>
          <a:ln w="9525">
            <a:noFill/>
            <a:miter lim="800000"/>
            <a:headEnd/>
            <a:tailEnd/>
          </a:ln>
        </p:spPr>
      </p:pic>
      <p:pic>
        <p:nvPicPr>
          <p:cNvPr id="4101" name="Picture 5" descr="banner2"/>
          <p:cNvPicPr>
            <a:picLocks noChangeAspect="1" noChangeArrowheads="1"/>
          </p:cNvPicPr>
          <p:nvPr/>
        </p:nvPicPr>
        <p:blipFill>
          <a:blip r:embed="rId4" cstate="email"/>
          <a:srcRect/>
          <a:stretch>
            <a:fillRect/>
          </a:stretch>
        </p:blipFill>
        <p:spPr bwMode="auto">
          <a:xfrm>
            <a:off x="4716016" y="2553257"/>
            <a:ext cx="4427984" cy="1963352"/>
          </a:xfrm>
          <a:prstGeom prst="rect">
            <a:avLst/>
          </a:prstGeom>
          <a:noFill/>
        </p:spPr>
      </p:pic>
      <p:pic>
        <p:nvPicPr>
          <p:cNvPr id="4105" name="Picture 9" descr="banner6"/>
          <p:cNvPicPr>
            <a:picLocks noChangeAspect="1" noChangeArrowheads="1"/>
          </p:cNvPicPr>
          <p:nvPr/>
        </p:nvPicPr>
        <p:blipFill>
          <a:blip r:embed="rId5" cstate="email"/>
          <a:srcRect/>
          <a:stretch>
            <a:fillRect/>
          </a:stretch>
        </p:blipFill>
        <p:spPr bwMode="auto">
          <a:xfrm>
            <a:off x="4820932" y="4941168"/>
            <a:ext cx="4323068" cy="1916832"/>
          </a:xfrm>
          <a:prstGeom prst="rect">
            <a:avLst/>
          </a:prstGeom>
          <a:noFill/>
        </p:spPr>
      </p:pic>
      <p:pic>
        <p:nvPicPr>
          <p:cNvPr id="4100" name="Picture 4" descr="banner1"/>
          <p:cNvPicPr>
            <a:picLocks noChangeAspect="1" noChangeArrowheads="1"/>
          </p:cNvPicPr>
          <p:nvPr/>
        </p:nvPicPr>
        <p:blipFill>
          <a:blip r:embed="rId6" cstate="email"/>
          <a:srcRect/>
          <a:stretch>
            <a:fillRect/>
          </a:stretch>
        </p:blipFill>
        <p:spPr bwMode="auto">
          <a:xfrm>
            <a:off x="0" y="4938224"/>
            <a:ext cx="4329708" cy="1919776"/>
          </a:xfrm>
          <a:prstGeom prst="rect">
            <a:avLst/>
          </a:prstGeom>
          <a:noFill/>
        </p:spPr>
      </p:pic>
      <p:sp>
        <p:nvSpPr>
          <p:cNvPr id="12" name="Bulle ronde 11"/>
          <p:cNvSpPr/>
          <p:nvPr/>
        </p:nvSpPr>
        <p:spPr>
          <a:xfrm>
            <a:off x="6516216" y="404664"/>
            <a:ext cx="2160240" cy="1080120"/>
          </a:xfrm>
          <a:prstGeom prst="wedgeEllipseCallout">
            <a:avLst>
              <a:gd name="adj1" fmla="val -51440"/>
              <a:gd name="adj2" fmla="val 9506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P</a:t>
            </a:r>
            <a:r>
              <a:rPr lang="fr-FR" dirty="0" smtClean="0">
                <a:solidFill>
                  <a:schemeClr val="tx1"/>
                </a:solidFill>
              </a:rPr>
              <a:t>arabolique</a:t>
            </a:r>
            <a:endParaRPr lang="fr-FR" dirty="0">
              <a:solidFill>
                <a:schemeClr val="tx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err="1" smtClean="0"/>
              <a:t>Solar</a:t>
            </a:r>
            <a:r>
              <a:rPr lang="fr-FR" dirty="0" smtClean="0"/>
              <a:t> </a:t>
            </a:r>
            <a:r>
              <a:rPr lang="fr-FR" dirty="0" err="1"/>
              <a:t>A</a:t>
            </a:r>
            <a:r>
              <a:rPr lang="fr-FR" dirty="0" err="1" smtClean="0"/>
              <a:t>ssisted</a:t>
            </a:r>
            <a:r>
              <a:rPr lang="fr-FR" dirty="0" smtClean="0"/>
              <a:t> </a:t>
            </a:r>
            <a:r>
              <a:rPr lang="fr-FR" dirty="0" err="1" smtClean="0"/>
              <a:t>Cooling</a:t>
            </a:r>
            <a:r>
              <a:rPr lang="fr-FR" dirty="0" smtClean="0"/>
              <a:t> (SAC)</a:t>
            </a:r>
            <a:br>
              <a:rPr lang="fr-FR" dirty="0" smtClean="0"/>
            </a:br>
            <a:r>
              <a:rPr lang="fr-FR" dirty="0" smtClean="0"/>
              <a:t>Systèmes à absorption (</a:t>
            </a:r>
            <a:r>
              <a:rPr lang="fr-FR" dirty="0" err="1" smtClean="0"/>
              <a:t>LiBr</a:t>
            </a:r>
            <a:r>
              <a:rPr lang="fr-FR" dirty="0" smtClean="0"/>
              <a:t>)</a:t>
            </a:r>
            <a:endParaRPr lang="fr-FR" dirty="0"/>
          </a:p>
        </p:txBody>
      </p:sp>
      <p:pic>
        <p:nvPicPr>
          <p:cNvPr id="22530" name="Picture 2"/>
          <p:cNvPicPr>
            <a:picLocks noChangeAspect="1" noChangeArrowheads="1"/>
          </p:cNvPicPr>
          <p:nvPr/>
        </p:nvPicPr>
        <p:blipFill>
          <a:blip r:embed="rId3" cstate="email"/>
          <a:srcRect/>
          <a:stretch>
            <a:fillRect/>
          </a:stretch>
        </p:blipFill>
        <p:spPr bwMode="auto">
          <a:xfrm>
            <a:off x="539552" y="1628800"/>
            <a:ext cx="8093470" cy="4393307"/>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Capteurs plans pour chaleur industrielle</a:t>
            </a:r>
            <a:endParaRPr lang="fr-FR" dirty="0"/>
          </a:p>
        </p:txBody>
      </p:sp>
      <p:sp>
        <p:nvSpPr>
          <p:cNvPr id="5" name="ZoneTexte 4"/>
          <p:cNvSpPr txBox="1"/>
          <p:nvPr/>
        </p:nvSpPr>
        <p:spPr>
          <a:xfrm>
            <a:off x="2771800" y="1484784"/>
            <a:ext cx="3744416" cy="369332"/>
          </a:xfrm>
          <a:prstGeom prst="rect">
            <a:avLst/>
          </a:prstGeom>
          <a:solidFill>
            <a:srgbClr val="FFFF00"/>
          </a:solidFill>
        </p:spPr>
        <p:txBody>
          <a:bodyPr wrap="square" rtlCol="0">
            <a:spAutoFit/>
          </a:bodyPr>
          <a:lstStyle/>
          <a:p>
            <a:pPr algn="ctr"/>
            <a:r>
              <a:rPr lang="fr-FR" dirty="0" smtClean="0"/>
              <a:t>Capteurs plans optimisés</a:t>
            </a:r>
            <a:endParaRPr lang="fr-FR" dirty="0"/>
          </a:p>
        </p:txBody>
      </p:sp>
      <p:pic>
        <p:nvPicPr>
          <p:cNvPr id="23554" name="Picture 2"/>
          <p:cNvPicPr>
            <a:picLocks noChangeAspect="1" noChangeArrowheads="1"/>
          </p:cNvPicPr>
          <p:nvPr/>
        </p:nvPicPr>
        <p:blipFill>
          <a:blip r:embed="rId3" cstate="email"/>
          <a:srcRect/>
          <a:stretch>
            <a:fillRect/>
          </a:stretch>
        </p:blipFill>
        <p:spPr bwMode="auto">
          <a:xfrm>
            <a:off x="899592" y="2060848"/>
            <a:ext cx="2998693" cy="4258418"/>
          </a:xfrm>
          <a:prstGeom prst="rect">
            <a:avLst/>
          </a:prstGeom>
          <a:noFill/>
          <a:ln w="9525">
            <a:noFill/>
            <a:miter lim="800000"/>
            <a:headEnd/>
            <a:tailEnd/>
          </a:ln>
        </p:spPr>
      </p:pic>
      <p:sp>
        <p:nvSpPr>
          <p:cNvPr id="7" name="ZoneTexte 6"/>
          <p:cNvSpPr txBox="1"/>
          <p:nvPr/>
        </p:nvSpPr>
        <p:spPr>
          <a:xfrm>
            <a:off x="4139952" y="2060848"/>
            <a:ext cx="4392488" cy="1200329"/>
          </a:xfrm>
          <a:prstGeom prst="rect">
            <a:avLst/>
          </a:prstGeom>
          <a:noFill/>
        </p:spPr>
        <p:txBody>
          <a:bodyPr wrap="square" rtlCol="0">
            <a:spAutoFit/>
          </a:bodyPr>
          <a:lstStyle/>
          <a:p>
            <a:r>
              <a:rPr lang="fr-FR" dirty="0"/>
              <a:t>Capteur plan à double-verre antireflet.</a:t>
            </a:r>
          </a:p>
          <a:p>
            <a:r>
              <a:rPr lang="fr-FR" dirty="0"/>
              <a:t>L’espace </a:t>
            </a:r>
            <a:r>
              <a:rPr lang="fr-FR" dirty="0" smtClean="0"/>
              <a:t>entre </a:t>
            </a:r>
            <a:r>
              <a:rPr lang="fr-FR" dirty="0"/>
              <a:t>les vitres est rempli</a:t>
            </a:r>
          </a:p>
          <a:p>
            <a:r>
              <a:rPr lang="fr-FR" dirty="0"/>
              <a:t>avec du gaz inerte pour réduire la</a:t>
            </a:r>
          </a:p>
          <a:p>
            <a:r>
              <a:rPr lang="fr-FR" dirty="0"/>
              <a:t>conduction thermique.</a:t>
            </a:r>
          </a:p>
        </p:txBody>
      </p:sp>
      <p:pic>
        <p:nvPicPr>
          <p:cNvPr id="23555" name="Picture 3"/>
          <p:cNvPicPr>
            <a:picLocks noChangeAspect="1" noChangeArrowheads="1"/>
          </p:cNvPicPr>
          <p:nvPr/>
        </p:nvPicPr>
        <p:blipFill>
          <a:blip r:embed="rId4" cstate="email"/>
          <a:srcRect/>
          <a:stretch>
            <a:fillRect/>
          </a:stretch>
        </p:blipFill>
        <p:spPr bwMode="auto">
          <a:xfrm>
            <a:off x="4427984" y="3501007"/>
            <a:ext cx="3744416" cy="2249669"/>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Production d’eau chaude pour </a:t>
            </a:r>
            <a:r>
              <a:rPr lang="fr-FR" dirty="0" err="1" smtClean="0"/>
              <a:t>process</a:t>
            </a:r>
            <a:endParaRPr lang="fr-FR" dirty="0"/>
          </a:p>
        </p:txBody>
      </p:sp>
      <p:pic>
        <p:nvPicPr>
          <p:cNvPr id="24578" name="Picture 2"/>
          <p:cNvPicPr>
            <a:picLocks noChangeAspect="1" noChangeArrowheads="1"/>
          </p:cNvPicPr>
          <p:nvPr/>
        </p:nvPicPr>
        <p:blipFill>
          <a:blip r:embed="rId3" cstate="email"/>
          <a:srcRect/>
          <a:stretch>
            <a:fillRect/>
          </a:stretch>
        </p:blipFill>
        <p:spPr bwMode="auto">
          <a:xfrm>
            <a:off x="386938" y="1844824"/>
            <a:ext cx="7929478" cy="388843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Plan</a:t>
            </a:r>
            <a:endParaRPr lang="fr-FR" dirty="0"/>
          </a:p>
        </p:txBody>
      </p:sp>
      <p:sp>
        <p:nvSpPr>
          <p:cNvPr id="3" name="Espace réservé du contenu 2"/>
          <p:cNvSpPr>
            <a:spLocks noGrp="1"/>
          </p:cNvSpPr>
          <p:nvPr>
            <p:ph idx="1"/>
          </p:nvPr>
        </p:nvSpPr>
        <p:spPr/>
        <p:txBody>
          <a:bodyPr/>
          <a:lstStyle/>
          <a:p>
            <a:r>
              <a:rPr lang="fr-FR" dirty="0"/>
              <a:t>P</a:t>
            </a:r>
            <a:r>
              <a:rPr lang="fr-FR" dirty="0" smtClean="0"/>
              <a:t>otentiel</a:t>
            </a:r>
          </a:p>
          <a:p>
            <a:r>
              <a:rPr lang="fr-FR" dirty="0" smtClean="0"/>
              <a:t>Solaire thermique</a:t>
            </a:r>
          </a:p>
          <a:p>
            <a:r>
              <a:rPr lang="fr-FR" dirty="0" smtClean="0"/>
              <a:t>Solaire photovoltaïque</a:t>
            </a:r>
          </a:p>
          <a:p>
            <a:r>
              <a:rPr lang="fr-FR" dirty="0" smtClean="0"/>
              <a:t>Biomasse</a:t>
            </a:r>
            <a:endParaRPr lang="fr-F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Exemple :Industrie de lavage</a:t>
            </a:r>
            <a:endParaRPr lang="fr-FR" dirty="0"/>
          </a:p>
        </p:txBody>
      </p:sp>
      <p:sp>
        <p:nvSpPr>
          <p:cNvPr id="3" name="Espace réservé du contenu 2"/>
          <p:cNvSpPr>
            <a:spLocks noGrp="1"/>
          </p:cNvSpPr>
          <p:nvPr>
            <p:ph idx="1"/>
          </p:nvPr>
        </p:nvSpPr>
        <p:spPr/>
        <p:txBody>
          <a:bodyPr/>
          <a:lstStyle/>
          <a:p>
            <a:r>
              <a:rPr lang="fr-FR" dirty="0" smtClean="0"/>
              <a:t>Barcelone (Espagne)</a:t>
            </a:r>
            <a:endParaRPr lang="fr-FR" dirty="0"/>
          </a:p>
        </p:txBody>
      </p:sp>
      <p:pic>
        <p:nvPicPr>
          <p:cNvPr id="25602" name="Picture 2"/>
          <p:cNvPicPr>
            <a:picLocks noChangeAspect="1" noChangeArrowheads="1"/>
          </p:cNvPicPr>
          <p:nvPr/>
        </p:nvPicPr>
        <p:blipFill>
          <a:blip r:embed="rId3" cstate="email"/>
          <a:srcRect/>
          <a:stretch>
            <a:fillRect/>
          </a:stretch>
        </p:blipFill>
        <p:spPr bwMode="auto">
          <a:xfrm>
            <a:off x="683568" y="2636912"/>
            <a:ext cx="7134225" cy="353377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Exemple : industrie de la boisson</a:t>
            </a:r>
            <a:endParaRPr lang="fr-FR" dirty="0"/>
          </a:p>
        </p:txBody>
      </p:sp>
      <p:sp>
        <p:nvSpPr>
          <p:cNvPr id="3" name="Espace réservé du contenu 2"/>
          <p:cNvSpPr>
            <a:spLocks noGrp="1"/>
          </p:cNvSpPr>
          <p:nvPr>
            <p:ph idx="1"/>
          </p:nvPr>
        </p:nvSpPr>
        <p:spPr/>
        <p:txBody>
          <a:bodyPr/>
          <a:lstStyle/>
          <a:p>
            <a:r>
              <a:rPr lang="fr-FR" dirty="0" smtClean="0"/>
              <a:t>Brasserie (Allemagne)</a:t>
            </a:r>
            <a:endParaRPr lang="fr-FR" dirty="0"/>
          </a:p>
        </p:txBody>
      </p:sp>
      <p:pic>
        <p:nvPicPr>
          <p:cNvPr id="26626" name="Picture 2"/>
          <p:cNvPicPr>
            <a:picLocks noChangeAspect="1" noChangeArrowheads="1"/>
          </p:cNvPicPr>
          <p:nvPr/>
        </p:nvPicPr>
        <p:blipFill>
          <a:blip r:embed="rId3" cstate="email"/>
          <a:srcRect/>
          <a:stretch>
            <a:fillRect/>
          </a:stretch>
        </p:blipFill>
        <p:spPr bwMode="auto">
          <a:xfrm>
            <a:off x="683568" y="2492896"/>
            <a:ext cx="3601124" cy="2304256"/>
          </a:xfrm>
          <a:prstGeom prst="rect">
            <a:avLst/>
          </a:prstGeom>
          <a:noFill/>
          <a:ln w="9525">
            <a:noFill/>
            <a:miter lim="800000"/>
            <a:headEnd/>
            <a:tailEnd/>
          </a:ln>
        </p:spPr>
      </p:pic>
      <p:pic>
        <p:nvPicPr>
          <p:cNvPr id="26627" name="Picture 3"/>
          <p:cNvPicPr>
            <a:picLocks noChangeAspect="1" noChangeArrowheads="1"/>
          </p:cNvPicPr>
          <p:nvPr/>
        </p:nvPicPr>
        <p:blipFill>
          <a:blip r:embed="rId4" cstate="email"/>
          <a:srcRect/>
          <a:stretch>
            <a:fillRect/>
          </a:stretch>
        </p:blipFill>
        <p:spPr bwMode="auto">
          <a:xfrm>
            <a:off x="4571999" y="2492896"/>
            <a:ext cx="4008935" cy="2232248"/>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Exemple: Industrie pharmaceutique</a:t>
            </a:r>
            <a:endParaRPr lang="fr-FR" dirty="0"/>
          </a:p>
        </p:txBody>
      </p:sp>
      <p:sp>
        <p:nvSpPr>
          <p:cNvPr id="3" name="Espace réservé du contenu 2"/>
          <p:cNvSpPr>
            <a:spLocks noGrp="1"/>
          </p:cNvSpPr>
          <p:nvPr>
            <p:ph idx="1"/>
          </p:nvPr>
        </p:nvSpPr>
        <p:spPr/>
        <p:txBody>
          <a:bodyPr/>
          <a:lstStyle/>
          <a:p>
            <a:r>
              <a:rPr lang="fr-FR" dirty="0" smtClean="0"/>
              <a:t>Egypte</a:t>
            </a:r>
            <a:endParaRPr lang="fr-FR" dirty="0"/>
          </a:p>
        </p:txBody>
      </p:sp>
      <p:pic>
        <p:nvPicPr>
          <p:cNvPr id="27650" name="Picture 2"/>
          <p:cNvPicPr>
            <a:picLocks noChangeAspect="1" noChangeArrowheads="1"/>
          </p:cNvPicPr>
          <p:nvPr/>
        </p:nvPicPr>
        <p:blipFill>
          <a:blip r:embed="rId3" cstate="email"/>
          <a:srcRect/>
          <a:stretch>
            <a:fillRect/>
          </a:stretch>
        </p:blipFill>
        <p:spPr bwMode="auto">
          <a:xfrm>
            <a:off x="923665" y="2204864"/>
            <a:ext cx="7207557" cy="3816424"/>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solarpanel_beweglich"/>
          <p:cNvPicPr>
            <a:picLocks noChangeAspect="1" noChangeArrowheads="1"/>
          </p:cNvPicPr>
          <p:nvPr/>
        </p:nvPicPr>
        <p:blipFill>
          <a:blip r:embed="rId3" cstate="email"/>
          <a:srcRect/>
          <a:stretch>
            <a:fillRect/>
          </a:stretch>
        </p:blipFill>
        <p:spPr bwMode="auto">
          <a:xfrm>
            <a:off x="-1" y="0"/>
            <a:ext cx="9143473" cy="6858000"/>
          </a:xfrm>
          <a:prstGeom prst="rect">
            <a:avLst/>
          </a:prstGeom>
          <a:noFill/>
          <a:ln w="9525">
            <a:noFill/>
            <a:miter lim="800000"/>
            <a:headEnd/>
            <a:tailEnd/>
          </a:ln>
        </p:spPr>
      </p:pic>
      <p:sp>
        <p:nvSpPr>
          <p:cNvPr id="2" name="Titre 1"/>
          <p:cNvSpPr>
            <a:spLocks noGrp="1"/>
          </p:cNvSpPr>
          <p:nvPr>
            <p:ph type="title"/>
          </p:nvPr>
        </p:nvSpPr>
        <p:spPr/>
        <p:txBody>
          <a:bodyPr/>
          <a:lstStyle/>
          <a:p>
            <a:r>
              <a:rPr lang="fr-FR" b="1" dirty="0" smtClean="0">
                <a:solidFill>
                  <a:srgbClr val="FFC000"/>
                </a:solidFill>
              </a:rPr>
              <a:t>PHOTOVOLTAIQUE</a:t>
            </a:r>
            <a:endParaRPr lang="fr-FR" b="1" dirty="0">
              <a:solidFill>
                <a:srgbClr val="FFC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Text Box 4"/>
          <p:cNvSpPr txBox="1">
            <a:spLocks noChangeArrowheads="1"/>
          </p:cNvSpPr>
          <p:nvPr/>
        </p:nvSpPr>
        <p:spPr bwMode="auto">
          <a:xfrm>
            <a:off x="0" y="1143000"/>
            <a:ext cx="9144000" cy="946150"/>
          </a:xfrm>
          <a:prstGeom prst="rect">
            <a:avLst/>
          </a:prstGeom>
          <a:noFill/>
          <a:ln w="9525">
            <a:noFill/>
            <a:miter lim="800000"/>
            <a:headEnd/>
            <a:tailEnd/>
          </a:ln>
        </p:spPr>
        <p:txBody>
          <a:bodyPr>
            <a:spAutoFit/>
          </a:bodyPr>
          <a:lstStyle/>
          <a:p>
            <a:r>
              <a:rPr lang="fr-FR" sz="2800">
                <a:latin typeface="Comic Sans MS" pitchFamily="66" charset="0"/>
              </a:rPr>
              <a:t>Transformation du rayonnement solaire en </a:t>
            </a:r>
            <a:r>
              <a:rPr lang="fr-FR" sz="2800" b="1">
                <a:latin typeface="Comic Sans MS" pitchFamily="66" charset="0"/>
              </a:rPr>
              <a:t>électricité</a:t>
            </a:r>
          </a:p>
          <a:p>
            <a:r>
              <a:rPr lang="fr-FR" sz="2800">
                <a:latin typeface="Comic Sans MS" pitchFamily="66" charset="0"/>
              </a:rPr>
              <a:t>grâce à la </a:t>
            </a:r>
            <a:r>
              <a:rPr lang="fr-FR" sz="2800" b="1">
                <a:latin typeface="Comic Sans MS" pitchFamily="66" charset="0"/>
              </a:rPr>
              <a:t>cellule photovoltaïque</a:t>
            </a:r>
            <a:r>
              <a:rPr lang="fr-FR" sz="2800">
                <a:latin typeface="Comic Sans MS" pitchFamily="66" charset="0"/>
              </a:rPr>
              <a:t>. </a:t>
            </a:r>
            <a:endParaRPr lang="fr-FR" sz="2800"/>
          </a:p>
        </p:txBody>
      </p:sp>
      <p:grpSp>
        <p:nvGrpSpPr>
          <p:cNvPr id="2" name="Group 5"/>
          <p:cNvGrpSpPr>
            <a:grpSpLocks/>
          </p:cNvGrpSpPr>
          <p:nvPr/>
        </p:nvGrpSpPr>
        <p:grpSpPr bwMode="auto">
          <a:xfrm>
            <a:off x="1066800" y="3200400"/>
            <a:ext cx="2619375" cy="1928813"/>
            <a:chOff x="672" y="2411"/>
            <a:chExt cx="1650" cy="1068"/>
          </a:xfrm>
        </p:grpSpPr>
        <p:sp>
          <p:nvSpPr>
            <p:cNvPr id="15403" name="Text Box 6"/>
            <p:cNvSpPr txBox="1">
              <a:spLocks noChangeArrowheads="1"/>
            </p:cNvSpPr>
            <p:nvPr/>
          </p:nvSpPr>
          <p:spPr bwMode="auto">
            <a:xfrm>
              <a:off x="672" y="3024"/>
              <a:ext cx="1650" cy="455"/>
            </a:xfrm>
            <a:prstGeom prst="rect">
              <a:avLst/>
            </a:prstGeom>
            <a:noFill/>
            <a:ln w="9525">
              <a:noFill/>
              <a:miter lim="800000"/>
              <a:headEnd/>
              <a:tailEnd/>
            </a:ln>
          </p:spPr>
          <p:txBody>
            <a:bodyPr>
              <a:spAutoFit/>
            </a:bodyPr>
            <a:lstStyle/>
            <a:p>
              <a:pPr algn="l"/>
              <a:r>
                <a:rPr lang="fr-FR" b="1"/>
                <a:t>Panneau solaire</a:t>
              </a:r>
            </a:p>
            <a:p>
              <a:pPr algn="l"/>
              <a:r>
                <a:rPr lang="fr-FR" b="1"/>
                <a:t>photovoltaïque</a:t>
              </a:r>
              <a:endParaRPr lang="fr-FR" sz="1800" b="1"/>
            </a:p>
          </p:txBody>
        </p:sp>
        <p:sp>
          <p:nvSpPr>
            <p:cNvPr id="15404" name="Rectangle 7" descr="Grands carreaux"/>
            <p:cNvSpPr>
              <a:spLocks noChangeArrowheads="1"/>
            </p:cNvSpPr>
            <p:nvPr/>
          </p:nvSpPr>
          <p:spPr bwMode="auto">
            <a:xfrm rot="1737924">
              <a:off x="1122" y="2411"/>
              <a:ext cx="480" cy="576"/>
            </a:xfrm>
            <a:prstGeom prst="rect">
              <a:avLst/>
            </a:prstGeom>
            <a:pattFill prst="lgGrid">
              <a:fgClr>
                <a:schemeClr val="tx2"/>
              </a:fgClr>
              <a:bgClr>
                <a:schemeClr val="accent2"/>
              </a:bgClr>
            </a:pattFill>
            <a:ln w="9525">
              <a:solidFill>
                <a:schemeClr val="tx1"/>
              </a:solidFill>
              <a:miter lim="800000"/>
              <a:headEnd/>
              <a:tailEnd/>
            </a:ln>
          </p:spPr>
          <p:txBody>
            <a:bodyPr wrap="none" anchor="ctr"/>
            <a:lstStyle/>
            <a:p>
              <a:endParaRPr lang="fr-FR"/>
            </a:p>
          </p:txBody>
        </p:sp>
      </p:grpSp>
      <p:grpSp>
        <p:nvGrpSpPr>
          <p:cNvPr id="3" name="Group 8"/>
          <p:cNvGrpSpPr>
            <a:grpSpLocks/>
          </p:cNvGrpSpPr>
          <p:nvPr/>
        </p:nvGrpSpPr>
        <p:grpSpPr bwMode="auto">
          <a:xfrm>
            <a:off x="228600" y="2438400"/>
            <a:ext cx="1981200" cy="1724025"/>
            <a:chOff x="96" y="1512"/>
            <a:chExt cx="1136" cy="989"/>
          </a:xfrm>
        </p:grpSpPr>
        <p:grpSp>
          <p:nvGrpSpPr>
            <p:cNvPr id="4" name="Group 9"/>
            <p:cNvGrpSpPr>
              <a:grpSpLocks/>
            </p:cNvGrpSpPr>
            <p:nvPr/>
          </p:nvGrpSpPr>
          <p:grpSpPr bwMode="auto">
            <a:xfrm rot="1115479">
              <a:off x="848" y="1917"/>
              <a:ext cx="384" cy="384"/>
              <a:chOff x="528" y="2304"/>
              <a:chExt cx="720" cy="288"/>
            </a:xfrm>
          </p:grpSpPr>
          <p:sp>
            <p:nvSpPr>
              <p:cNvPr id="15400" name="Line 10"/>
              <p:cNvSpPr>
                <a:spLocks noChangeShapeType="1"/>
              </p:cNvSpPr>
              <p:nvPr/>
            </p:nvSpPr>
            <p:spPr bwMode="auto">
              <a:xfrm>
                <a:off x="528" y="2304"/>
                <a:ext cx="720" cy="96"/>
              </a:xfrm>
              <a:prstGeom prst="line">
                <a:avLst/>
              </a:prstGeom>
              <a:noFill/>
              <a:ln w="38100">
                <a:solidFill>
                  <a:srgbClr val="808000"/>
                </a:solidFill>
                <a:round/>
                <a:headEnd/>
                <a:tailEnd type="triangle" w="med" len="med"/>
              </a:ln>
            </p:spPr>
            <p:txBody>
              <a:bodyPr wrap="none" anchor="ctr"/>
              <a:lstStyle/>
              <a:p>
                <a:endParaRPr lang="fr-FR"/>
              </a:p>
            </p:txBody>
          </p:sp>
          <p:sp>
            <p:nvSpPr>
              <p:cNvPr id="15401" name="Line 11"/>
              <p:cNvSpPr>
                <a:spLocks noChangeShapeType="1"/>
              </p:cNvSpPr>
              <p:nvPr/>
            </p:nvSpPr>
            <p:spPr bwMode="auto">
              <a:xfrm>
                <a:off x="528" y="2400"/>
                <a:ext cx="720" cy="96"/>
              </a:xfrm>
              <a:prstGeom prst="line">
                <a:avLst/>
              </a:prstGeom>
              <a:noFill/>
              <a:ln w="38100">
                <a:solidFill>
                  <a:srgbClr val="808000"/>
                </a:solidFill>
                <a:round/>
                <a:headEnd/>
                <a:tailEnd type="triangle" w="med" len="med"/>
              </a:ln>
            </p:spPr>
            <p:txBody>
              <a:bodyPr wrap="none" anchor="ctr"/>
              <a:lstStyle/>
              <a:p>
                <a:endParaRPr lang="fr-FR"/>
              </a:p>
            </p:txBody>
          </p:sp>
          <p:sp>
            <p:nvSpPr>
              <p:cNvPr id="15402" name="Line 12"/>
              <p:cNvSpPr>
                <a:spLocks noChangeShapeType="1"/>
              </p:cNvSpPr>
              <p:nvPr/>
            </p:nvSpPr>
            <p:spPr bwMode="auto">
              <a:xfrm>
                <a:off x="528" y="2496"/>
                <a:ext cx="720" cy="96"/>
              </a:xfrm>
              <a:prstGeom prst="line">
                <a:avLst/>
              </a:prstGeom>
              <a:noFill/>
              <a:ln w="38100">
                <a:solidFill>
                  <a:srgbClr val="808000"/>
                </a:solidFill>
                <a:round/>
                <a:headEnd/>
                <a:tailEnd type="triangle" w="med" len="med"/>
              </a:ln>
            </p:spPr>
            <p:txBody>
              <a:bodyPr wrap="none" anchor="ctr"/>
              <a:lstStyle/>
              <a:p>
                <a:endParaRPr lang="fr-FR"/>
              </a:p>
            </p:txBody>
          </p:sp>
        </p:grpSp>
        <p:sp>
          <p:nvSpPr>
            <p:cNvPr id="15398" name="Text Box 13"/>
            <p:cNvSpPr txBox="1">
              <a:spLocks noChangeArrowheads="1"/>
            </p:cNvSpPr>
            <p:nvPr/>
          </p:nvSpPr>
          <p:spPr bwMode="auto">
            <a:xfrm>
              <a:off x="96" y="2064"/>
              <a:ext cx="720" cy="437"/>
            </a:xfrm>
            <a:prstGeom prst="rect">
              <a:avLst/>
            </a:prstGeom>
            <a:noFill/>
            <a:ln w="9525">
              <a:noFill/>
              <a:miter lim="800000"/>
              <a:headEnd/>
              <a:tailEnd/>
            </a:ln>
          </p:spPr>
          <p:txBody>
            <a:bodyPr>
              <a:spAutoFit/>
            </a:bodyPr>
            <a:lstStyle/>
            <a:p>
              <a:pPr algn="l"/>
              <a:r>
                <a:rPr lang="fr-FR" sz="2200" b="1"/>
                <a:t>Energie</a:t>
              </a:r>
            </a:p>
            <a:p>
              <a:pPr algn="l"/>
              <a:r>
                <a:rPr lang="fr-FR" sz="2200" b="1"/>
                <a:t> solaire</a:t>
              </a:r>
            </a:p>
          </p:txBody>
        </p:sp>
        <p:pic>
          <p:nvPicPr>
            <p:cNvPr id="15399" name="Picture 14" descr="C:\travail\TermBEP\sun026.gif"/>
            <p:cNvPicPr>
              <a:picLocks noChangeAspect="1" noChangeArrowheads="1"/>
            </p:cNvPicPr>
            <p:nvPr/>
          </p:nvPicPr>
          <p:blipFill>
            <a:blip r:embed="rId4" cstate="email"/>
            <a:srcRect/>
            <a:stretch>
              <a:fillRect/>
            </a:stretch>
          </p:blipFill>
          <p:spPr bwMode="auto">
            <a:xfrm>
              <a:off x="288" y="1512"/>
              <a:ext cx="600" cy="600"/>
            </a:xfrm>
            <a:prstGeom prst="rect">
              <a:avLst/>
            </a:prstGeom>
            <a:noFill/>
            <a:ln w="9525">
              <a:noFill/>
              <a:miter lim="800000"/>
              <a:headEnd/>
              <a:tailEnd/>
            </a:ln>
          </p:spPr>
        </p:pic>
      </p:grpSp>
      <p:grpSp>
        <p:nvGrpSpPr>
          <p:cNvPr id="5" name="Group 15"/>
          <p:cNvGrpSpPr>
            <a:grpSpLocks/>
          </p:cNvGrpSpPr>
          <p:nvPr/>
        </p:nvGrpSpPr>
        <p:grpSpPr bwMode="auto">
          <a:xfrm>
            <a:off x="2438400" y="3124200"/>
            <a:ext cx="2819400" cy="1281113"/>
            <a:chOff x="1536" y="2448"/>
            <a:chExt cx="1632" cy="519"/>
          </a:xfrm>
        </p:grpSpPr>
        <p:grpSp>
          <p:nvGrpSpPr>
            <p:cNvPr id="6" name="Group 16"/>
            <p:cNvGrpSpPr>
              <a:grpSpLocks/>
            </p:cNvGrpSpPr>
            <p:nvPr/>
          </p:nvGrpSpPr>
          <p:grpSpPr bwMode="auto">
            <a:xfrm>
              <a:off x="2208" y="2448"/>
              <a:ext cx="960" cy="519"/>
              <a:chOff x="2208" y="2448"/>
              <a:chExt cx="960" cy="519"/>
            </a:xfrm>
          </p:grpSpPr>
          <p:sp>
            <p:nvSpPr>
              <p:cNvPr id="15395" name="Rectangle 17"/>
              <p:cNvSpPr>
                <a:spLocks noChangeArrowheads="1"/>
              </p:cNvSpPr>
              <p:nvPr/>
            </p:nvSpPr>
            <p:spPr bwMode="auto">
              <a:xfrm>
                <a:off x="2544" y="2679"/>
                <a:ext cx="288" cy="288"/>
              </a:xfrm>
              <a:prstGeom prst="rect">
                <a:avLst/>
              </a:prstGeom>
              <a:gradFill rotWithShape="0">
                <a:gsLst>
                  <a:gs pos="0">
                    <a:srgbClr val="969696"/>
                  </a:gs>
                  <a:gs pos="100000">
                    <a:srgbClr val="454545"/>
                  </a:gs>
                </a:gsLst>
                <a:lin ang="5400000" scaled="1"/>
              </a:gradFill>
              <a:ln w="9525">
                <a:solidFill>
                  <a:schemeClr val="tx1"/>
                </a:solidFill>
                <a:miter lim="800000"/>
                <a:headEnd/>
                <a:tailEnd/>
              </a:ln>
            </p:spPr>
            <p:txBody>
              <a:bodyPr wrap="none" anchor="ctr"/>
              <a:lstStyle/>
              <a:p>
                <a:endParaRPr lang="fr-FR"/>
              </a:p>
            </p:txBody>
          </p:sp>
          <p:sp>
            <p:nvSpPr>
              <p:cNvPr id="15396" name="Text Box 18"/>
              <p:cNvSpPr txBox="1">
                <a:spLocks noChangeArrowheads="1"/>
              </p:cNvSpPr>
              <p:nvPr/>
            </p:nvSpPr>
            <p:spPr bwMode="auto">
              <a:xfrm>
                <a:off x="2208" y="2448"/>
                <a:ext cx="960" cy="173"/>
              </a:xfrm>
              <a:prstGeom prst="rect">
                <a:avLst/>
              </a:prstGeom>
              <a:noFill/>
              <a:ln w="9525">
                <a:noFill/>
                <a:miter lim="800000"/>
                <a:headEnd/>
                <a:tailEnd/>
              </a:ln>
            </p:spPr>
            <p:txBody>
              <a:bodyPr>
                <a:spAutoFit/>
              </a:bodyPr>
              <a:lstStyle/>
              <a:p>
                <a:pPr algn="l">
                  <a:spcBef>
                    <a:spcPct val="50000"/>
                  </a:spcBef>
                </a:pPr>
                <a:r>
                  <a:rPr lang="fr-FR" sz="2200" b="1"/>
                  <a:t>Régulateur</a:t>
                </a:r>
                <a:endParaRPr lang="fr-FR" sz="2200"/>
              </a:p>
            </p:txBody>
          </p:sp>
        </p:grpSp>
        <p:sp>
          <p:nvSpPr>
            <p:cNvPr id="15394" name="Line 19"/>
            <p:cNvSpPr>
              <a:spLocks noChangeShapeType="1"/>
            </p:cNvSpPr>
            <p:nvPr/>
          </p:nvSpPr>
          <p:spPr bwMode="auto">
            <a:xfrm>
              <a:off x="1536" y="2823"/>
              <a:ext cx="1008" cy="0"/>
            </a:xfrm>
            <a:prstGeom prst="line">
              <a:avLst/>
            </a:prstGeom>
            <a:noFill/>
            <a:ln w="38100">
              <a:solidFill>
                <a:schemeClr val="tx1"/>
              </a:solidFill>
              <a:round/>
              <a:headEnd/>
              <a:tailEnd type="arrow" w="med" len="med"/>
            </a:ln>
          </p:spPr>
          <p:txBody>
            <a:bodyPr wrap="none" anchor="ctr"/>
            <a:lstStyle/>
            <a:p>
              <a:endParaRPr lang="fr-FR"/>
            </a:p>
          </p:txBody>
        </p:sp>
      </p:grpSp>
      <p:grpSp>
        <p:nvGrpSpPr>
          <p:cNvPr id="7" name="Group 20"/>
          <p:cNvGrpSpPr>
            <a:grpSpLocks/>
          </p:cNvGrpSpPr>
          <p:nvPr/>
        </p:nvGrpSpPr>
        <p:grpSpPr bwMode="auto">
          <a:xfrm>
            <a:off x="3733800" y="4419600"/>
            <a:ext cx="1447800" cy="1898650"/>
            <a:chOff x="2544" y="2737"/>
            <a:chExt cx="528" cy="1073"/>
          </a:xfrm>
        </p:grpSpPr>
        <p:grpSp>
          <p:nvGrpSpPr>
            <p:cNvPr id="8" name="Group 21"/>
            <p:cNvGrpSpPr>
              <a:grpSpLocks/>
            </p:cNvGrpSpPr>
            <p:nvPr/>
          </p:nvGrpSpPr>
          <p:grpSpPr bwMode="auto">
            <a:xfrm>
              <a:off x="2544" y="3456"/>
              <a:ext cx="528" cy="354"/>
              <a:chOff x="3552" y="2257"/>
              <a:chExt cx="528" cy="354"/>
            </a:xfrm>
          </p:grpSpPr>
          <p:sp>
            <p:nvSpPr>
              <p:cNvPr id="15389" name="Rectangle 22"/>
              <p:cNvSpPr>
                <a:spLocks noChangeArrowheads="1"/>
              </p:cNvSpPr>
              <p:nvPr/>
            </p:nvSpPr>
            <p:spPr bwMode="auto">
              <a:xfrm>
                <a:off x="3552" y="2304"/>
                <a:ext cx="480" cy="288"/>
              </a:xfrm>
              <a:prstGeom prst="rect">
                <a:avLst/>
              </a:prstGeom>
              <a:solidFill>
                <a:srgbClr val="CC0000"/>
              </a:solidFill>
              <a:ln w="9525">
                <a:solidFill>
                  <a:schemeClr val="tx1"/>
                </a:solidFill>
                <a:miter lim="800000"/>
                <a:headEnd/>
                <a:tailEnd/>
              </a:ln>
            </p:spPr>
            <p:txBody>
              <a:bodyPr wrap="none" anchor="ctr"/>
              <a:lstStyle/>
              <a:p>
                <a:endParaRPr lang="fr-FR"/>
              </a:p>
            </p:txBody>
          </p:sp>
          <p:sp>
            <p:nvSpPr>
              <p:cNvPr id="15390" name="Rectangle 23"/>
              <p:cNvSpPr>
                <a:spLocks noChangeArrowheads="1"/>
              </p:cNvSpPr>
              <p:nvPr/>
            </p:nvSpPr>
            <p:spPr bwMode="auto">
              <a:xfrm>
                <a:off x="3648" y="2257"/>
                <a:ext cx="48" cy="47"/>
              </a:xfrm>
              <a:prstGeom prst="rect">
                <a:avLst/>
              </a:prstGeom>
              <a:gradFill rotWithShape="0">
                <a:gsLst>
                  <a:gs pos="0">
                    <a:srgbClr val="FFFFFF"/>
                  </a:gs>
                  <a:gs pos="100000">
                    <a:srgbClr val="000000"/>
                  </a:gs>
                </a:gsLst>
                <a:lin ang="0" scaled="1"/>
              </a:gradFill>
              <a:ln w="9525">
                <a:solidFill>
                  <a:schemeClr val="tx1"/>
                </a:solidFill>
                <a:miter lim="800000"/>
                <a:headEnd/>
                <a:tailEnd/>
              </a:ln>
            </p:spPr>
            <p:txBody>
              <a:bodyPr wrap="none" anchor="ctr"/>
              <a:lstStyle/>
              <a:p>
                <a:endParaRPr lang="fr-FR"/>
              </a:p>
            </p:txBody>
          </p:sp>
          <p:sp>
            <p:nvSpPr>
              <p:cNvPr id="15391" name="Rectangle 24"/>
              <p:cNvSpPr>
                <a:spLocks noChangeArrowheads="1"/>
              </p:cNvSpPr>
              <p:nvPr/>
            </p:nvSpPr>
            <p:spPr bwMode="auto">
              <a:xfrm>
                <a:off x="3888" y="2257"/>
                <a:ext cx="48" cy="47"/>
              </a:xfrm>
              <a:prstGeom prst="rect">
                <a:avLst/>
              </a:prstGeom>
              <a:gradFill rotWithShape="0">
                <a:gsLst>
                  <a:gs pos="0">
                    <a:srgbClr val="FFFFFF"/>
                  </a:gs>
                  <a:gs pos="100000">
                    <a:srgbClr val="000000"/>
                  </a:gs>
                </a:gsLst>
                <a:lin ang="0" scaled="1"/>
              </a:gradFill>
              <a:ln w="9525">
                <a:solidFill>
                  <a:schemeClr val="tx1"/>
                </a:solidFill>
                <a:miter lim="800000"/>
                <a:headEnd/>
                <a:tailEnd/>
              </a:ln>
            </p:spPr>
            <p:txBody>
              <a:bodyPr wrap="none" anchor="ctr"/>
              <a:lstStyle/>
              <a:p>
                <a:endParaRPr lang="fr-FR"/>
              </a:p>
            </p:txBody>
          </p:sp>
          <p:sp>
            <p:nvSpPr>
              <p:cNvPr id="15392" name="Text Box 25"/>
              <p:cNvSpPr txBox="1">
                <a:spLocks noChangeArrowheads="1"/>
              </p:cNvSpPr>
              <p:nvPr/>
            </p:nvSpPr>
            <p:spPr bwMode="auto">
              <a:xfrm>
                <a:off x="3552" y="2353"/>
                <a:ext cx="528" cy="258"/>
              </a:xfrm>
              <a:prstGeom prst="rect">
                <a:avLst/>
              </a:prstGeom>
              <a:noFill/>
              <a:ln w="9525">
                <a:noFill/>
                <a:miter lim="800000"/>
                <a:headEnd/>
                <a:tailEnd/>
              </a:ln>
            </p:spPr>
            <p:txBody>
              <a:bodyPr>
                <a:spAutoFit/>
              </a:bodyPr>
              <a:lstStyle/>
              <a:p>
                <a:pPr algn="l">
                  <a:spcBef>
                    <a:spcPct val="50000"/>
                  </a:spcBef>
                </a:pPr>
                <a:r>
                  <a:rPr lang="fr-FR"/>
                  <a:t> Batterie</a:t>
                </a:r>
              </a:p>
            </p:txBody>
          </p:sp>
        </p:grpSp>
        <p:sp>
          <p:nvSpPr>
            <p:cNvPr id="15385" name="Line 26"/>
            <p:cNvSpPr>
              <a:spLocks noChangeShapeType="1"/>
            </p:cNvSpPr>
            <p:nvPr/>
          </p:nvSpPr>
          <p:spPr bwMode="auto">
            <a:xfrm>
              <a:off x="2784" y="2737"/>
              <a:ext cx="0" cy="528"/>
            </a:xfrm>
            <a:prstGeom prst="line">
              <a:avLst/>
            </a:prstGeom>
            <a:noFill/>
            <a:ln w="38100">
              <a:solidFill>
                <a:schemeClr val="tx1"/>
              </a:solidFill>
              <a:round/>
              <a:headEnd type="arrow" w="med" len="med"/>
              <a:tailEnd type="arrow" w="med" len="med"/>
            </a:ln>
          </p:spPr>
          <p:txBody>
            <a:bodyPr wrap="none" anchor="ctr"/>
            <a:lstStyle/>
            <a:p>
              <a:endParaRPr lang="fr-FR"/>
            </a:p>
          </p:txBody>
        </p:sp>
        <p:sp>
          <p:nvSpPr>
            <p:cNvPr id="15386" name="Line 27"/>
            <p:cNvSpPr>
              <a:spLocks noChangeShapeType="1"/>
            </p:cNvSpPr>
            <p:nvPr/>
          </p:nvSpPr>
          <p:spPr bwMode="auto">
            <a:xfrm flipV="1">
              <a:off x="2672" y="3264"/>
              <a:ext cx="0" cy="192"/>
            </a:xfrm>
            <a:prstGeom prst="line">
              <a:avLst/>
            </a:prstGeom>
            <a:noFill/>
            <a:ln w="25400">
              <a:solidFill>
                <a:schemeClr val="tx1"/>
              </a:solidFill>
              <a:round/>
              <a:headEnd/>
              <a:tailEnd/>
            </a:ln>
          </p:spPr>
          <p:txBody>
            <a:bodyPr wrap="none" anchor="ctr"/>
            <a:lstStyle/>
            <a:p>
              <a:endParaRPr lang="fr-FR"/>
            </a:p>
          </p:txBody>
        </p:sp>
        <p:sp>
          <p:nvSpPr>
            <p:cNvPr id="15387" name="Line 28"/>
            <p:cNvSpPr>
              <a:spLocks noChangeShapeType="1"/>
            </p:cNvSpPr>
            <p:nvPr/>
          </p:nvSpPr>
          <p:spPr bwMode="auto">
            <a:xfrm flipV="1">
              <a:off x="2912" y="3264"/>
              <a:ext cx="0" cy="192"/>
            </a:xfrm>
            <a:prstGeom prst="line">
              <a:avLst/>
            </a:prstGeom>
            <a:noFill/>
            <a:ln w="25400">
              <a:solidFill>
                <a:schemeClr val="tx1"/>
              </a:solidFill>
              <a:round/>
              <a:headEnd/>
              <a:tailEnd/>
            </a:ln>
          </p:spPr>
          <p:txBody>
            <a:bodyPr wrap="none" anchor="ctr"/>
            <a:lstStyle/>
            <a:p>
              <a:endParaRPr lang="fr-FR"/>
            </a:p>
          </p:txBody>
        </p:sp>
        <p:sp>
          <p:nvSpPr>
            <p:cNvPr id="15388" name="Freeform 29"/>
            <p:cNvSpPr>
              <a:spLocks/>
            </p:cNvSpPr>
            <p:nvPr/>
          </p:nvSpPr>
          <p:spPr bwMode="auto">
            <a:xfrm>
              <a:off x="2672" y="3264"/>
              <a:ext cx="246" cy="1"/>
            </a:xfrm>
            <a:custGeom>
              <a:avLst/>
              <a:gdLst>
                <a:gd name="T0" fmla="*/ 0 w 246"/>
                <a:gd name="T1" fmla="*/ 0 h 1"/>
                <a:gd name="T2" fmla="*/ 246 w 246"/>
                <a:gd name="T3" fmla="*/ 0 h 1"/>
                <a:gd name="T4" fmla="*/ 0 60000 65536"/>
                <a:gd name="T5" fmla="*/ 0 60000 65536"/>
                <a:gd name="T6" fmla="*/ 0 w 246"/>
                <a:gd name="T7" fmla="*/ 0 h 1"/>
                <a:gd name="T8" fmla="*/ 246 w 246"/>
                <a:gd name="T9" fmla="*/ 1 h 1"/>
              </a:gdLst>
              <a:ahLst/>
              <a:cxnLst>
                <a:cxn ang="T4">
                  <a:pos x="T0" y="T1"/>
                </a:cxn>
                <a:cxn ang="T5">
                  <a:pos x="T2" y="T3"/>
                </a:cxn>
              </a:cxnLst>
              <a:rect l="T6" t="T7" r="T8" b="T9"/>
              <a:pathLst>
                <a:path w="246" h="1">
                  <a:moveTo>
                    <a:pt x="0" y="0"/>
                  </a:moveTo>
                  <a:lnTo>
                    <a:pt x="246" y="0"/>
                  </a:lnTo>
                </a:path>
              </a:pathLst>
            </a:custGeom>
            <a:noFill/>
            <a:ln w="25400">
              <a:solidFill>
                <a:schemeClr val="tx1"/>
              </a:solidFill>
              <a:round/>
              <a:headEnd type="none" w="med" len="med"/>
              <a:tailEnd type="none" w="med" len="med"/>
            </a:ln>
          </p:spPr>
          <p:txBody>
            <a:bodyPr wrap="none" anchor="ctr"/>
            <a:lstStyle/>
            <a:p>
              <a:endParaRPr lang="fr-FR"/>
            </a:p>
          </p:txBody>
        </p:sp>
      </p:grpSp>
      <p:grpSp>
        <p:nvGrpSpPr>
          <p:cNvPr id="9" name="Group 45"/>
          <p:cNvGrpSpPr>
            <a:grpSpLocks/>
          </p:cNvGrpSpPr>
          <p:nvPr/>
        </p:nvGrpSpPr>
        <p:grpSpPr bwMode="auto">
          <a:xfrm>
            <a:off x="4648200" y="2209800"/>
            <a:ext cx="4495800" cy="3962400"/>
            <a:chOff x="2928" y="1392"/>
            <a:chExt cx="2832" cy="2768"/>
          </a:xfrm>
        </p:grpSpPr>
        <p:grpSp>
          <p:nvGrpSpPr>
            <p:cNvPr id="10" name="Group 31"/>
            <p:cNvGrpSpPr>
              <a:grpSpLocks/>
            </p:cNvGrpSpPr>
            <p:nvPr/>
          </p:nvGrpSpPr>
          <p:grpSpPr bwMode="auto">
            <a:xfrm>
              <a:off x="4035" y="1392"/>
              <a:ext cx="1725" cy="2768"/>
              <a:chOff x="4032" y="1536"/>
              <a:chExt cx="1584" cy="2360"/>
            </a:xfrm>
          </p:grpSpPr>
          <p:pic>
            <p:nvPicPr>
              <p:cNvPr id="15376" name="Picture 32" descr="C:\travail\TermBEP\bulb03.gif"/>
              <p:cNvPicPr>
                <a:picLocks noChangeAspect="1" noChangeArrowheads="1"/>
              </p:cNvPicPr>
              <p:nvPr/>
            </p:nvPicPr>
            <p:blipFill>
              <a:blip r:embed="rId5" cstate="email"/>
              <a:srcRect/>
              <a:stretch>
                <a:fillRect/>
              </a:stretch>
            </p:blipFill>
            <p:spPr bwMode="auto">
              <a:xfrm>
                <a:off x="4896" y="1536"/>
                <a:ext cx="298" cy="426"/>
              </a:xfrm>
              <a:prstGeom prst="rect">
                <a:avLst/>
              </a:prstGeom>
              <a:noFill/>
              <a:ln w="9525">
                <a:noFill/>
                <a:miter lim="800000"/>
                <a:headEnd/>
                <a:tailEnd/>
              </a:ln>
            </p:spPr>
          </p:pic>
          <p:pic>
            <p:nvPicPr>
              <p:cNvPr id="15377" name="Picture 33" descr="D:\IMAGES\PC.GIF"/>
              <p:cNvPicPr>
                <a:picLocks noChangeAspect="1" noChangeArrowheads="1"/>
              </p:cNvPicPr>
              <p:nvPr/>
            </p:nvPicPr>
            <p:blipFill>
              <a:blip r:embed="rId6" cstate="email">
                <a:lum bright="-6000"/>
              </a:blip>
              <a:srcRect/>
              <a:stretch>
                <a:fillRect/>
              </a:stretch>
            </p:blipFill>
            <p:spPr bwMode="auto">
              <a:xfrm>
                <a:off x="4795" y="2328"/>
                <a:ext cx="581" cy="600"/>
              </a:xfrm>
              <a:prstGeom prst="rect">
                <a:avLst/>
              </a:prstGeom>
              <a:noFill/>
              <a:ln w="9525">
                <a:noFill/>
                <a:miter lim="800000"/>
                <a:headEnd/>
                <a:tailEnd/>
              </a:ln>
            </p:spPr>
          </p:pic>
          <p:sp>
            <p:nvSpPr>
              <p:cNvPr id="15378" name="Line 34"/>
              <p:cNvSpPr>
                <a:spLocks noChangeShapeType="1"/>
              </p:cNvSpPr>
              <p:nvPr/>
            </p:nvSpPr>
            <p:spPr bwMode="auto">
              <a:xfrm flipV="1">
                <a:off x="4032" y="1920"/>
                <a:ext cx="0" cy="1631"/>
              </a:xfrm>
              <a:prstGeom prst="line">
                <a:avLst/>
              </a:prstGeom>
              <a:noFill/>
              <a:ln w="38100">
                <a:solidFill>
                  <a:schemeClr val="tx1"/>
                </a:solidFill>
                <a:round/>
                <a:headEnd/>
                <a:tailEnd/>
              </a:ln>
            </p:spPr>
            <p:txBody>
              <a:bodyPr wrap="none" anchor="ctr"/>
              <a:lstStyle/>
              <a:p>
                <a:endParaRPr lang="fr-FR"/>
              </a:p>
            </p:txBody>
          </p:sp>
          <p:sp>
            <p:nvSpPr>
              <p:cNvPr id="15379" name="Line 35"/>
              <p:cNvSpPr>
                <a:spLocks noChangeShapeType="1"/>
              </p:cNvSpPr>
              <p:nvPr/>
            </p:nvSpPr>
            <p:spPr bwMode="auto">
              <a:xfrm>
                <a:off x="4032" y="1920"/>
                <a:ext cx="960" cy="0"/>
              </a:xfrm>
              <a:prstGeom prst="line">
                <a:avLst/>
              </a:prstGeom>
              <a:noFill/>
              <a:ln w="38100">
                <a:solidFill>
                  <a:schemeClr val="tx1"/>
                </a:solidFill>
                <a:round/>
                <a:headEnd/>
                <a:tailEnd type="arrow" w="med" len="med"/>
              </a:ln>
            </p:spPr>
            <p:txBody>
              <a:bodyPr wrap="none" anchor="ctr"/>
              <a:lstStyle/>
              <a:p>
                <a:endParaRPr lang="fr-FR"/>
              </a:p>
            </p:txBody>
          </p:sp>
          <p:sp>
            <p:nvSpPr>
              <p:cNvPr id="15380" name="Line 36"/>
              <p:cNvSpPr>
                <a:spLocks noChangeShapeType="1"/>
              </p:cNvSpPr>
              <p:nvPr/>
            </p:nvSpPr>
            <p:spPr bwMode="auto">
              <a:xfrm>
                <a:off x="4032" y="3551"/>
                <a:ext cx="864" cy="0"/>
              </a:xfrm>
              <a:prstGeom prst="line">
                <a:avLst/>
              </a:prstGeom>
              <a:noFill/>
              <a:ln w="38100">
                <a:solidFill>
                  <a:schemeClr val="tx1"/>
                </a:solidFill>
                <a:round/>
                <a:headEnd/>
                <a:tailEnd type="arrow" w="med" len="med"/>
              </a:ln>
            </p:spPr>
            <p:txBody>
              <a:bodyPr wrap="none" anchor="ctr"/>
              <a:lstStyle/>
              <a:p>
                <a:endParaRPr lang="fr-FR"/>
              </a:p>
            </p:txBody>
          </p:sp>
          <p:sp>
            <p:nvSpPr>
              <p:cNvPr id="15381" name="Rectangle 37"/>
              <p:cNvSpPr>
                <a:spLocks noChangeArrowheads="1"/>
              </p:cNvSpPr>
              <p:nvPr/>
            </p:nvSpPr>
            <p:spPr bwMode="auto">
              <a:xfrm>
                <a:off x="4896" y="3216"/>
                <a:ext cx="528" cy="680"/>
              </a:xfrm>
              <a:prstGeom prst="rect">
                <a:avLst/>
              </a:prstGeom>
              <a:solidFill>
                <a:srgbClr val="FF0000">
                  <a:alpha val="50195"/>
                </a:srgbClr>
              </a:solidFill>
              <a:ln w="38100">
                <a:solidFill>
                  <a:schemeClr val="tx1"/>
                </a:solidFill>
                <a:miter lim="800000"/>
                <a:headEnd/>
                <a:tailEnd/>
              </a:ln>
            </p:spPr>
            <p:txBody>
              <a:bodyPr wrap="none" anchor="ctr"/>
              <a:lstStyle/>
              <a:p>
                <a:endParaRPr lang="fr-FR"/>
              </a:p>
            </p:txBody>
          </p:sp>
          <p:sp>
            <p:nvSpPr>
              <p:cNvPr id="15382" name="Text Box 38"/>
              <p:cNvSpPr txBox="1">
                <a:spLocks noChangeArrowheads="1"/>
              </p:cNvSpPr>
              <p:nvPr/>
            </p:nvSpPr>
            <p:spPr bwMode="auto">
              <a:xfrm>
                <a:off x="4896" y="3348"/>
                <a:ext cx="720" cy="211"/>
              </a:xfrm>
              <a:prstGeom prst="rect">
                <a:avLst/>
              </a:prstGeom>
              <a:noFill/>
              <a:ln w="9525">
                <a:noFill/>
                <a:miter lim="800000"/>
                <a:headEnd/>
                <a:tailEnd/>
              </a:ln>
            </p:spPr>
            <p:txBody>
              <a:bodyPr>
                <a:spAutoFit/>
              </a:bodyPr>
              <a:lstStyle/>
              <a:p>
                <a:pPr algn="l">
                  <a:spcBef>
                    <a:spcPct val="50000"/>
                  </a:spcBef>
                </a:pPr>
                <a:r>
                  <a:rPr lang="fr-FR" sz="1700" b="1" dirty="0" err="1" smtClean="0">
                    <a:latin typeface="Comic Sans MS" pitchFamily="66" charset="0"/>
                  </a:rPr>
                  <a:t>Process</a:t>
                </a:r>
                <a:endParaRPr lang="fr-FR" dirty="0"/>
              </a:p>
            </p:txBody>
          </p:sp>
          <p:sp>
            <p:nvSpPr>
              <p:cNvPr id="15383" name="Line 39"/>
              <p:cNvSpPr>
                <a:spLocks noChangeShapeType="1"/>
              </p:cNvSpPr>
              <p:nvPr/>
            </p:nvSpPr>
            <p:spPr bwMode="auto">
              <a:xfrm>
                <a:off x="4176" y="2592"/>
                <a:ext cx="720" cy="0"/>
              </a:xfrm>
              <a:prstGeom prst="line">
                <a:avLst/>
              </a:prstGeom>
              <a:noFill/>
              <a:ln w="38100">
                <a:solidFill>
                  <a:schemeClr val="tx1"/>
                </a:solidFill>
                <a:round/>
                <a:headEnd/>
                <a:tailEnd type="arrow" w="med" len="med"/>
              </a:ln>
            </p:spPr>
            <p:txBody>
              <a:bodyPr wrap="none" anchor="ctr"/>
              <a:lstStyle/>
              <a:p>
                <a:endParaRPr lang="fr-FR"/>
              </a:p>
            </p:txBody>
          </p:sp>
        </p:grpSp>
        <p:sp>
          <p:nvSpPr>
            <p:cNvPr id="15373" name="Line 41"/>
            <p:cNvSpPr>
              <a:spLocks noChangeShapeType="1"/>
            </p:cNvSpPr>
            <p:nvPr/>
          </p:nvSpPr>
          <p:spPr bwMode="auto">
            <a:xfrm>
              <a:off x="2928" y="2688"/>
              <a:ext cx="768" cy="0"/>
            </a:xfrm>
            <a:prstGeom prst="line">
              <a:avLst/>
            </a:prstGeom>
            <a:noFill/>
            <a:ln w="38100">
              <a:solidFill>
                <a:schemeClr val="tx1"/>
              </a:solidFill>
              <a:round/>
              <a:headEnd/>
              <a:tailEnd type="arrow" w="med" len="med"/>
            </a:ln>
          </p:spPr>
          <p:txBody>
            <a:bodyPr wrap="none" anchor="ctr"/>
            <a:lstStyle/>
            <a:p>
              <a:endParaRPr lang="fr-FR"/>
            </a:p>
          </p:txBody>
        </p:sp>
        <p:sp>
          <p:nvSpPr>
            <p:cNvPr id="16426" name="Rectangle 42"/>
            <p:cNvSpPr>
              <a:spLocks noChangeArrowheads="1"/>
            </p:cNvSpPr>
            <p:nvPr/>
          </p:nvSpPr>
          <p:spPr bwMode="auto">
            <a:xfrm>
              <a:off x="3721" y="2451"/>
              <a:ext cx="470" cy="338"/>
            </a:xfrm>
            <a:prstGeom prst="rect">
              <a:avLst/>
            </a:prstGeom>
            <a:gradFill rotWithShape="0">
              <a:gsLst>
                <a:gs pos="0">
                  <a:schemeClr val="folHlink">
                    <a:gamma/>
                    <a:shade val="46275"/>
                    <a:invGamma/>
                  </a:schemeClr>
                </a:gs>
                <a:gs pos="100000">
                  <a:schemeClr val="folHlink"/>
                </a:gs>
              </a:gsLst>
              <a:lin ang="0" scaled="1"/>
            </a:gradFill>
            <a:ln w="9525">
              <a:solidFill>
                <a:schemeClr val="tx1"/>
              </a:solidFill>
              <a:miter lim="800000"/>
              <a:headEnd/>
              <a:tailEnd/>
            </a:ln>
            <a:effectLst/>
          </p:spPr>
          <p:txBody>
            <a:bodyPr wrap="none" anchor="ctr"/>
            <a:lstStyle/>
            <a:p>
              <a:pPr>
                <a:defRPr/>
              </a:pPr>
              <a:endParaRPr lang="fr-FR"/>
            </a:p>
          </p:txBody>
        </p:sp>
        <p:sp>
          <p:nvSpPr>
            <p:cNvPr id="15375" name="Text Box 43"/>
            <p:cNvSpPr txBox="1">
              <a:spLocks noChangeArrowheads="1"/>
            </p:cNvSpPr>
            <p:nvPr/>
          </p:nvSpPr>
          <p:spPr bwMode="auto">
            <a:xfrm>
              <a:off x="3564" y="2151"/>
              <a:ext cx="941" cy="298"/>
            </a:xfrm>
            <a:prstGeom prst="rect">
              <a:avLst/>
            </a:prstGeom>
            <a:noFill/>
            <a:ln w="9525">
              <a:noFill/>
              <a:miter lim="800000"/>
              <a:headEnd/>
              <a:tailEnd/>
            </a:ln>
          </p:spPr>
          <p:txBody>
            <a:bodyPr>
              <a:spAutoFit/>
            </a:bodyPr>
            <a:lstStyle/>
            <a:p>
              <a:pPr algn="l">
                <a:spcBef>
                  <a:spcPct val="50000"/>
                </a:spcBef>
              </a:pPr>
              <a:r>
                <a:rPr lang="fr-FR" sz="2200" b="1"/>
                <a:t>Onduleur</a:t>
              </a:r>
            </a:p>
          </p:txBody>
        </p:sp>
      </p:grpSp>
      <p:sp>
        <p:nvSpPr>
          <p:cNvPr id="16428" name="WordArt 44"/>
          <p:cNvSpPr>
            <a:spLocks noChangeArrowheads="1" noChangeShapeType="1" noTextEdit="1"/>
          </p:cNvSpPr>
          <p:nvPr/>
        </p:nvSpPr>
        <p:spPr bwMode="auto">
          <a:xfrm>
            <a:off x="1295400" y="228600"/>
            <a:ext cx="6477000" cy="838200"/>
          </a:xfrm>
          <a:prstGeom prst="rect">
            <a:avLst/>
          </a:prstGeom>
        </p:spPr>
        <p:txBody>
          <a:bodyPr wrap="none" fromWordArt="1">
            <a:prstTxWarp prst="textPlain">
              <a:avLst>
                <a:gd name="adj" fmla="val 50000"/>
              </a:avLst>
            </a:prstTxWarp>
          </a:bodyPr>
          <a:lstStyle/>
          <a:p>
            <a:r>
              <a:rPr lang="fr-FR" sz="3600" kern="10" spc="720">
                <a:ln w="9525">
                  <a:noFill/>
                  <a:round/>
                  <a:headEnd/>
                  <a:tailEnd/>
                </a:ln>
                <a:gradFill rotWithShape="1">
                  <a:gsLst>
                    <a:gs pos="0">
                      <a:srgbClr val="AAAAAA"/>
                    </a:gs>
                    <a:gs pos="100000">
                      <a:srgbClr val="FFFFFF"/>
                    </a:gs>
                  </a:gsLst>
                  <a:lin ang="5400000" scaled="1"/>
                </a:gradFill>
                <a:effectLst>
                  <a:outerShdw dist="45791" dir="3378596" algn="ctr" rotWithShape="0">
                    <a:srgbClr val="4D4D4D"/>
                  </a:outerShdw>
                </a:effectLst>
                <a:latin typeface="Arial Black"/>
              </a:rPr>
              <a:t>LE SOLAIRE PHOTOVOLTAÏQUE</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grpId="0" nodeType="afterEffect">
                                  <p:stCondLst>
                                    <p:cond delay="0"/>
                                  </p:stCondLst>
                                  <p:childTnLst>
                                    <p:set>
                                      <p:cBhvr>
                                        <p:cTn id="6" dur="1" fill="hold">
                                          <p:stCondLst>
                                            <p:cond delay="0"/>
                                          </p:stCondLst>
                                        </p:cTn>
                                        <p:tgtEl>
                                          <p:spTgt spid="16428"/>
                                        </p:tgtEl>
                                        <p:attrNameLst>
                                          <p:attrName>style.visibility</p:attrName>
                                        </p:attrNameLst>
                                      </p:cBhvr>
                                      <p:to>
                                        <p:strVal val="visible"/>
                                      </p:to>
                                    </p:set>
                                    <p:anim calcmode="lin" valueType="num">
                                      <p:cBhvr>
                                        <p:cTn id="7" dur="500" fill="hold"/>
                                        <p:tgtEl>
                                          <p:spTgt spid="16428"/>
                                        </p:tgtEl>
                                        <p:attrNameLst>
                                          <p:attrName>ppt_x</p:attrName>
                                        </p:attrNameLst>
                                      </p:cBhvr>
                                      <p:tavLst>
                                        <p:tav tm="0">
                                          <p:val>
                                            <p:strVal val="#ppt_x"/>
                                          </p:val>
                                        </p:tav>
                                        <p:tav tm="100000">
                                          <p:val>
                                            <p:strVal val="#ppt_x"/>
                                          </p:val>
                                        </p:tav>
                                      </p:tavLst>
                                    </p:anim>
                                    <p:anim calcmode="lin" valueType="num">
                                      <p:cBhvr>
                                        <p:cTn id="8" dur="500" fill="hold"/>
                                        <p:tgtEl>
                                          <p:spTgt spid="16428"/>
                                        </p:tgtEl>
                                        <p:attrNameLst>
                                          <p:attrName>ppt_y</p:attrName>
                                        </p:attrNameLst>
                                      </p:cBhvr>
                                      <p:tavLst>
                                        <p:tav tm="0">
                                          <p:val>
                                            <p:strVal val="#ppt_y+#ppt_h/2"/>
                                          </p:val>
                                        </p:tav>
                                        <p:tav tm="100000">
                                          <p:val>
                                            <p:strVal val="#ppt_y"/>
                                          </p:val>
                                        </p:tav>
                                      </p:tavLst>
                                    </p:anim>
                                    <p:anim calcmode="lin" valueType="num">
                                      <p:cBhvr>
                                        <p:cTn id="9" dur="500" fill="hold"/>
                                        <p:tgtEl>
                                          <p:spTgt spid="16428"/>
                                        </p:tgtEl>
                                        <p:attrNameLst>
                                          <p:attrName>ppt_w</p:attrName>
                                        </p:attrNameLst>
                                      </p:cBhvr>
                                      <p:tavLst>
                                        <p:tav tm="0">
                                          <p:val>
                                            <p:strVal val="#ppt_w"/>
                                          </p:val>
                                        </p:tav>
                                        <p:tav tm="100000">
                                          <p:val>
                                            <p:strVal val="#ppt_w"/>
                                          </p:val>
                                        </p:tav>
                                      </p:tavLst>
                                    </p:anim>
                                    <p:anim calcmode="lin" valueType="num">
                                      <p:cBhvr>
                                        <p:cTn id="10" dur="500" fill="hold"/>
                                        <p:tgtEl>
                                          <p:spTgt spid="16428"/>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9" presetClass="entr" presetSubtype="0" fill="hold" grpId="0" nodeType="afterEffect">
                                  <p:stCondLst>
                                    <p:cond delay="1000"/>
                                  </p:stCondLst>
                                  <p:childTnLst>
                                    <p:set>
                                      <p:cBhvr>
                                        <p:cTn id="13" dur="1" fill="hold">
                                          <p:stCondLst>
                                            <p:cond delay="0"/>
                                          </p:stCondLst>
                                        </p:cTn>
                                        <p:tgtEl>
                                          <p:spTgt spid="16388"/>
                                        </p:tgtEl>
                                        <p:attrNameLst>
                                          <p:attrName>style.visibility</p:attrName>
                                        </p:attrNameLst>
                                      </p:cBhvr>
                                      <p:to>
                                        <p:strVal val="visible"/>
                                      </p:to>
                                    </p:set>
                                    <p:animEffect transition="in" filter="dissolve">
                                      <p:cBhvr>
                                        <p:cTn id="14" dur="500"/>
                                        <p:tgtEl>
                                          <p:spTgt spid="16388"/>
                                        </p:tgtEl>
                                      </p:cBhvr>
                                    </p:animEffect>
                                  </p:childTnLst>
                                </p:cTn>
                              </p:par>
                            </p:childTnLst>
                          </p:cTn>
                        </p:par>
                        <p:par>
                          <p:cTn id="15" fill="hold">
                            <p:stCondLst>
                              <p:cond delay="2000"/>
                            </p:stCondLst>
                            <p:childTnLst>
                              <p:par>
                                <p:cTn id="16" presetID="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2500"/>
                            </p:stCondLst>
                            <p:childTnLst>
                              <p:par>
                                <p:cTn id="21" presetID="15" presetClass="entr" presetSubtype="0" fill="hold" nodeType="afterEffect">
                                  <p:stCondLst>
                                    <p:cond delay="200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 calcmode="lin" valueType="num">
                                      <p:cBhvr>
                                        <p:cTn id="2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21"/>
                                            </p:cond>
                                          </p:stCondLst>
                                          <p:endCondLst>
                                            <p:cond evt="onStopAudio" delay="0">
                                              <p:tgtEl>
                                                <p:sldTgt/>
                                              </p:tgtEl>
                                            </p:cond>
                                          </p:endCondLst>
                                        </p:cTn>
                                        <p:tgtEl>
                                          <p:sndTgt r:embed="rId3" name="Baseball beep.wav"/>
                                        </p:tgtEl>
                                      </p:cMediaNode>
                                    </p:audio>
                                  </p:subTnLst>
                                </p:cTn>
                              </p:par>
                            </p:childTnLst>
                          </p:cTn>
                        </p:par>
                        <p:par>
                          <p:cTn id="27" fill="hold">
                            <p:stCondLst>
                              <p:cond delay="5500"/>
                            </p:stCondLst>
                            <p:childTnLst>
                              <p:par>
                                <p:cTn id="28" presetID="2" presetClass="entr" presetSubtype="2" fill="hold" nodeType="afterEffect">
                                  <p:stCondLst>
                                    <p:cond delay="200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8000"/>
                            </p:stCondLst>
                            <p:childTnLst>
                              <p:par>
                                <p:cTn id="33" presetID="2" presetClass="entr" presetSubtype="4" fill="hold" nodeType="afterEffect">
                                  <p:stCondLst>
                                    <p:cond delay="20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10500"/>
                            </p:stCondLst>
                            <p:childTnLst>
                              <p:par>
                                <p:cTn id="38" presetID="2" presetClass="entr" presetSubtype="2" fill="hold" nodeType="afterEffect">
                                  <p:stCondLst>
                                    <p:cond delay="200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1+#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utoUpdateAnimBg="0"/>
      <p:bldP spid="1642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5"/>
          <p:cNvSpPr>
            <a:spLocks noGrp="1"/>
          </p:cNvSpPr>
          <p:nvPr>
            <p:ph type="sldNum" sz="quarter" idx="12"/>
          </p:nvPr>
        </p:nvSpPr>
        <p:spPr/>
        <p:txBody>
          <a:bodyPr/>
          <a:lstStyle/>
          <a:p>
            <a:fld id="{D1D63F93-C534-4A8A-A445-A00995699332}" type="slidenum">
              <a:rPr lang="fr-FR"/>
              <a:pPr/>
              <a:t>25</a:t>
            </a:fld>
            <a:endParaRPr lang="fr-FR"/>
          </a:p>
        </p:txBody>
      </p:sp>
      <p:sp>
        <p:nvSpPr>
          <p:cNvPr id="106498" name="Rectangle 2"/>
          <p:cNvSpPr>
            <a:spLocks noGrp="1" noChangeArrowheads="1"/>
          </p:cNvSpPr>
          <p:nvPr>
            <p:ph type="title"/>
          </p:nvPr>
        </p:nvSpPr>
        <p:spPr/>
        <p:txBody>
          <a:bodyPr>
            <a:normAutofit/>
          </a:bodyPr>
          <a:lstStyle/>
          <a:p>
            <a:r>
              <a:rPr lang="fr-FR" dirty="0" smtClean="0"/>
              <a:t>Technologies </a:t>
            </a:r>
            <a:r>
              <a:rPr lang="fr-FR" dirty="0"/>
              <a:t>des cellules solaires</a:t>
            </a:r>
          </a:p>
        </p:txBody>
      </p:sp>
      <p:sp>
        <p:nvSpPr>
          <p:cNvPr id="106499" name="Rectangle 3"/>
          <p:cNvSpPr>
            <a:spLocks noGrp="1" noChangeArrowheads="1"/>
          </p:cNvSpPr>
          <p:nvPr>
            <p:ph type="body" idx="1"/>
          </p:nvPr>
        </p:nvSpPr>
        <p:spPr/>
        <p:txBody>
          <a:bodyPr>
            <a:normAutofit lnSpcReduction="10000"/>
          </a:bodyPr>
          <a:lstStyle/>
          <a:p>
            <a:r>
              <a:rPr lang="fr-FR"/>
              <a:t>Grand nombre de technologies :</a:t>
            </a:r>
          </a:p>
          <a:p>
            <a:pPr lvl="1"/>
            <a:r>
              <a:rPr lang="fr-FR"/>
              <a:t>La majorité est développée en laboratoire</a:t>
            </a:r>
          </a:p>
          <a:p>
            <a:pPr lvl="1"/>
            <a:r>
              <a:rPr lang="fr-FR"/>
              <a:t>Technologies industrialisées :</a:t>
            </a:r>
          </a:p>
          <a:p>
            <a:pPr lvl="2"/>
            <a:r>
              <a:rPr lang="fr-FR"/>
              <a:t>Silicium mono et polycrisallin (90% du marché en 2008)</a:t>
            </a:r>
          </a:p>
          <a:p>
            <a:pPr lvl="2"/>
            <a:r>
              <a:rPr lang="fr-FR"/>
              <a:t>Silicium en couche mince amorphe</a:t>
            </a:r>
          </a:p>
          <a:p>
            <a:pPr lvl="2"/>
            <a:r>
              <a:rPr lang="fr-FR"/>
              <a:t>Le dopage (ajout d’impuretés) du Silicium améliore sa « photosensibilité »</a:t>
            </a:r>
          </a:p>
          <a:p>
            <a:pPr lvl="2">
              <a:buFontTx/>
              <a:buNone/>
            </a:pPr>
            <a:r>
              <a:rPr lang="fr-FR"/>
              <a:t>	(Découverte en 1954 dans les laboratoires Bell)</a:t>
            </a:r>
          </a:p>
          <a:p>
            <a:pPr lvl="2"/>
            <a:r>
              <a:rPr lang="fr-FR"/>
              <a:t>découpe de « wafers », traitement de surface, dopage, couche anti-reflet, etc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5"/>
          <p:cNvSpPr>
            <a:spLocks noGrp="1"/>
          </p:cNvSpPr>
          <p:nvPr>
            <p:ph type="sldNum" sz="quarter" idx="12"/>
          </p:nvPr>
        </p:nvSpPr>
        <p:spPr/>
        <p:txBody>
          <a:bodyPr/>
          <a:lstStyle/>
          <a:p>
            <a:fld id="{DEE93CBF-31CF-49AD-8812-CDEE6311DDDB}" type="slidenum">
              <a:rPr lang="fr-FR"/>
              <a:pPr/>
              <a:t>26</a:t>
            </a:fld>
            <a:endParaRPr lang="fr-FR"/>
          </a:p>
        </p:txBody>
      </p:sp>
      <p:sp>
        <p:nvSpPr>
          <p:cNvPr id="107522" name="Rectangle 2"/>
          <p:cNvSpPr>
            <a:spLocks noGrp="1" noChangeArrowheads="1"/>
          </p:cNvSpPr>
          <p:nvPr>
            <p:ph type="title"/>
          </p:nvPr>
        </p:nvSpPr>
        <p:spPr/>
        <p:txBody>
          <a:bodyPr>
            <a:normAutofit/>
          </a:bodyPr>
          <a:lstStyle/>
          <a:p>
            <a:r>
              <a:rPr lang="fr-FR" dirty="0" smtClean="0">
                <a:solidFill>
                  <a:srgbClr val="C00000"/>
                </a:solidFill>
              </a:rPr>
              <a:t>Technologies </a:t>
            </a:r>
            <a:r>
              <a:rPr lang="fr-FR" dirty="0">
                <a:solidFill>
                  <a:srgbClr val="C00000"/>
                </a:solidFill>
              </a:rPr>
              <a:t>des cellules solaires</a:t>
            </a:r>
          </a:p>
        </p:txBody>
      </p:sp>
      <p:sp>
        <p:nvSpPr>
          <p:cNvPr id="107523" name="Rectangle 3"/>
          <p:cNvSpPr>
            <a:spLocks noGrp="1" noChangeArrowheads="1"/>
          </p:cNvSpPr>
          <p:nvPr>
            <p:ph type="body" idx="1"/>
          </p:nvPr>
        </p:nvSpPr>
        <p:spPr>
          <a:xfrm>
            <a:off x="457200" y="1600200"/>
            <a:ext cx="6657975" cy="4525963"/>
          </a:xfrm>
          <a:noFill/>
        </p:spPr>
        <p:txBody>
          <a:bodyPr/>
          <a:lstStyle/>
          <a:p>
            <a:r>
              <a:rPr lang="fr-FR"/>
              <a:t>Cellules monocristallines en silicium</a:t>
            </a:r>
          </a:p>
          <a:p>
            <a:pPr lvl="1"/>
            <a:r>
              <a:rPr lang="fr-FR"/>
              <a:t>élaborées à partir d’un même bloc de cristal : long et coûteux (exigeant en énergie !)</a:t>
            </a:r>
          </a:p>
          <a:p>
            <a:pPr lvl="1"/>
            <a:r>
              <a:rPr lang="fr-FR"/>
              <a:t>apparence : couleur « bleu uniforme »</a:t>
            </a:r>
          </a:p>
          <a:p>
            <a:pPr lvl="1"/>
            <a:r>
              <a:rPr lang="fr-FR"/>
              <a:t>durée de vie : environ 40 ans</a:t>
            </a:r>
          </a:p>
          <a:p>
            <a:pPr lvl="1"/>
            <a:r>
              <a:rPr lang="fr-FR"/>
              <a:t>rendement : 12 à 18% (meilleur que les cellules polycristallines)</a:t>
            </a:r>
          </a:p>
        </p:txBody>
      </p:sp>
      <p:pic>
        <p:nvPicPr>
          <p:cNvPr id="107524" name="Picture 4"/>
          <p:cNvPicPr>
            <a:picLocks noChangeAspect="1" noChangeArrowheads="1"/>
          </p:cNvPicPr>
          <p:nvPr/>
        </p:nvPicPr>
        <p:blipFill>
          <a:blip r:embed="rId3" cstate="email"/>
          <a:srcRect/>
          <a:stretch>
            <a:fillRect/>
          </a:stretch>
        </p:blipFill>
        <p:spPr bwMode="auto">
          <a:xfrm>
            <a:off x="6994525" y="2517775"/>
            <a:ext cx="2095500" cy="2095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5"/>
          <p:cNvSpPr>
            <a:spLocks noGrp="1"/>
          </p:cNvSpPr>
          <p:nvPr>
            <p:ph type="sldNum" sz="quarter" idx="12"/>
          </p:nvPr>
        </p:nvSpPr>
        <p:spPr/>
        <p:txBody>
          <a:bodyPr/>
          <a:lstStyle/>
          <a:p>
            <a:fld id="{381E2EB8-4681-46D7-8635-3B10F61358D3}" type="slidenum">
              <a:rPr lang="fr-FR"/>
              <a:pPr/>
              <a:t>27</a:t>
            </a:fld>
            <a:endParaRPr lang="fr-FR"/>
          </a:p>
        </p:txBody>
      </p:sp>
      <p:sp>
        <p:nvSpPr>
          <p:cNvPr id="108546" name="Rectangle 2"/>
          <p:cNvSpPr>
            <a:spLocks noGrp="1" noChangeArrowheads="1"/>
          </p:cNvSpPr>
          <p:nvPr>
            <p:ph type="title"/>
          </p:nvPr>
        </p:nvSpPr>
        <p:spPr/>
        <p:txBody>
          <a:bodyPr>
            <a:normAutofit/>
          </a:bodyPr>
          <a:lstStyle/>
          <a:p>
            <a:r>
              <a:rPr lang="fr-FR" dirty="0" smtClean="0">
                <a:solidFill>
                  <a:srgbClr val="C00000"/>
                </a:solidFill>
              </a:rPr>
              <a:t>Technologies </a:t>
            </a:r>
            <a:r>
              <a:rPr lang="fr-FR" dirty="0">
                <a:solidFill>
                  <a:srgbClr val="C00000"/>
                </a:solidFill>
              </a:rPr>
              <a:t>des cellules solaires</a:t>
            </a:r>
          </a:p>
        </p:txBody>
      </p:sp>
      <p:sp>
        <p:nvSpPr>
          <p:cNvPr id="108547" name="Rectangle 3"/>
          <p:cNvSpPr>
            <a:spLocks noGrp="1" noChangeArrowheads="1"/>
          </p:cNvSpPr>
          <p:nvPr>
            <p:ph type="body" idx="1"/>
          </p:nvPr>
        </p:nvSpPr>
        <p:spPr>
          <a:xfrm>
            <a:off x="457200" y="1600200"/>
            <a:ext cx="6657975" cy="4525963"/>
          </a:xfrm>
          <a:noFill/>
        </p:spPr>
        <p:txBody>
          <a:bodyPr>
            <a:normAutofit lnSpcReduction="10000"/>
          </a:bodyPr>
          <a:lstStyle/>
          <a:p>
            <a:pPr>
              <a:lnSpc>
                <a:spcPct val="90000"/>
              </a:lnSpc>
            </a:pPr>
            <a:r>
              <a:rPr lang="fr-FR"/>
              <a:t>Cellules polycristallines en silicium</a:t>
            </a:r>
          </a:p>
          <a:p>
            <a:pPr lvl="1">
              <a:lnSpc>
                <a:spcPct val="90000"/>
              </a:lnSpc>
            </a:pPr>
            <a:r>
              <a:rPr lang="fr-FR"/>
              <a:t>à partir d’un bloc sous forme de cristaux multiples (visibles à l’œil nu)</a:t>
            </a:r>
          </a:p>
          <a:p>
            <a:pPr lvl="1">
              <a:lnSpc>
                <a:spcPct val="90000"/>
              </a:lnSpc>
            </a:pPr>
            <a:r>
              <a:rPr lang="fr-FR"/>
              <a:t>coût de production plus faible que les cellules monocristallines</a:t>
            </a:r>
          </a:p>
          <a:p>
            <a:pPr lvl="1">
              <a:lnSpc>
                <a:spcPct val="90000"/>
              </a:lnSpc>
            </a:pPr>
            <a:r>
              <a:rPr lang="fr-FR"/>
              <a:t>peu de déchets et moins d’énergie</a:t>
            </a:r>
          </a:p>
          <a:p>
            <a:pPr lvl="1">
              <a:lnSpc>
                <a:spcPct val="90000"/>
              </a:lnSpc>
              <a:buFontTx/>
              <a:buNone/>
            </a:pPr>
            <a:r>
              <a:rPr lang="fr-FR"/>
              <a:t>	(2 à 3 fois moins)</a:t>
            </a:r>
          </a:p>
          <a:p>
            <a:pPr lvl="1">
              <a:lnSpc>
                <a:spcPct val="90000"/>
              </a:lnSpc>
            </a:pPr>
            <a:r>
              <a:rPr lang="fr-FR"/>
              <a:t>durée de vie : environ 30 ans</a:t>
            </a:r>
          </a:p>
          <a:p>
            <a:pPr lvl="1">
              <a:lnSpc>
                <a:spcPct val="90000"/>
              </a:lnSpc>
            </a:pPr>
            <a:r>
              <a:rPr lang="fr-FR"/>
              <a:t>rendement : 11 à 15%</a:t>
            </a:r>
          </a:p>
          <a:p>
            <a:pPr lvl="1">
              <a:lnSpc>
                <a:spcPct val="90000"/>
              </a:lnSpc>
            </a:pPr>
            <a:r>
              <a:rPr lang="fr-FR"/>
              <a:t>meilleur rapport performances/prix</a:t>
            </a:r>
          </a:p>
        </p:txBody>
      </p:sp>
      <p:pic>
        <p:nvPicPr>
          <p:cNvPr id="108548" name="Picture 4"/>
          <p:cNvPicPr>
            <a:picLocks noChangeAspect="1" noChangeArrowheads="1"/>
          </p:cNvPicPr>
          <p:nvPr/>
        </p:nvPicPr>
        <p:blipFill>
          <a:blip r:embed="rId3" cstate="email"/>
          <a:srcRect/>
          <a:stretch>
            <a:fillRect/>
          </a:stretch>
        </p:blipFill>
        <p:spPr bwMode="auto">
          <a:xfrm>
            <a:off x="6905625" y="2517775"/>
            <a:ext cx="2095500" cy="27860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5"/>
          <p:cNvSpPr>
            <a:spLocks noGrp="1"/>
          </p:cNvSpPr>
          <p:nvPr>
            <p:ph type="sldNum" sz="quarter" idx="12"/>
          </p:nvPr>
        </p:nvSpPr>
        <p:spPr/>
        <p:txBody>
          <a:bodyPr/>
          <a:lstStyle/>
          <a:p>
            <a:fld id="{56901DCF-E061-404A-BC04-486CCEA2FBFB}" type="slidenum">
              <a:rPr lang="fr-FR"/>
              <a:pPr/>
              <a:t>28</a:t>
            </a:fld>
            <a:endParaRPr lang="fr-FR"/>
          </a:p>
        </p:txBody>
      </p:sp>
      <p:sp>
        <p:nvSpPr>
          <p:cNvPr id="109570" name="Rectangle 2"/>
          <p:cNvSpPr>
            <a:spLocks noGrp="1" noChangeArrowheads="1"/>
          </p:cNvSpPr>
          <p:nvPr>
            <p:ph type="title"/>
          </p:nvPr>
        </p:nvSpPr>
        <p:spPr/>
        <p:txBody>
          <a:bodyPr>
            <a:normAutofit/>
          </a:bodyPr>
          <a:lstStyle/>
          <a:p>
            <a:r>
              <a:rPr lang="fr-FR" dirty="0" smtClean="0">
                <a:solidFill>
                  <a:srgbClr val="C00000"/>
                </a:solidFill>
              </a:rPr>
              <a:t>Technologies </a:t>
            </a:r>
            <a:r>
              <a:rPr lang="fr-FR" dirty="0">
                <a:solidFill>
                  <a:srgbClr val="C00000"/>
                </a:solidFill>
              </a:rPr>
              <a:t>des cellules solaires</a:t>
            </a:r>
          </a:p>
        </p:txBody>
      </p:sp>
      <p:sp>
        <p:nvSpPr>
          <p:cNvPr id="109571" name="Rectangle 3"/>
          <p:cNvSpPr>
            <a:spLocks noGrp="1" noChangeArrowheads="1"/>
          </p:cNvSpPr>
          <p:nvPr>
            <p:ph type="body" idx="1"/>
          </p:nvPr>
        </p:nvSpPr>
        <p:spPr>
          <a:xfrm>
            <a:off x="457200" y="1600200"/>
            <a:ext cx="6657975" cy="4525963"/>
          </a:xfrm>
          <a:noFill/>
        </p:spPr>
        <p:txBody>
          <a:bodyPr>
            <a:normAutofit lnSpcReduction="10000"/>
          </a:bodyPr>
          <a:lstStyle/>
          <a:p>
            <a:pPr>
              <a:lnSpc>
                <a:spcPct val="90000"/>
              </a:lnSpc>
            </a:pPr>
            <a:r>
              <a:rPr lang="fr-FR"/>
              <a:t>Cellules amorphes en silicium</a:t>
            </a:r>
          </a:p>
          <a:p>
            <a:pPr lvl="1">
              <a:lnSpc>
                <a:spcPct val="90000"/>
              </a:lnSpc>
            </a:pPr>
            <a:r>
              <a:rPr lang="fr-FR"/>
              <a:t>coût de production le plus faible</a:t>
            </a:r>
          </a:p>
          <a:p>
            <a:pPr lvl="1">
              <a:lnSpc>
                <a:spcPct val="90000"/>
              </a:lnSpc>
            </a:pPr>
            <a:r>
              <a:rPr lang="fr-FR"/>
              <a:t>« feuilles » souples de cellules</a:t>
            </a:r>
          </a:p>
          <a:p>
            <a:pPr lvl="1">
              <a:lnSpc>
                <a:spcPct val="90000"/>
              </a:lnSpc>
            </a:pPr>
            <a:r>
              <a:rPr lang="fr-FR"/>
              <a:t>grandes surfaces à faible coût</a:t>
            </a:r>
          </a:p>
          <a:p>
            <a:pPr lvl="1">
              <a:lnSpc>
                <a:spcPct val="90000"/>
              </a:lnSpc>
            </a:pPr>
            <a:r>
              <a:rPr lang="fr-FR"/>
              <a:t>rendement : 6 à 8%</a:t>
            </a:r>
          </a:p>
          <a:p>
            <a:pPr>
              <a:lnSpc>
                <a:spcPct val="90000"/>
              </a:lnSpc>
            </a:pPr>
            <a:r>
              <a:rPr lang="fr-FR"/>
              <a:t>Autres cellules amorphes :</a:t>
            </a:r>
          </a:p>
          <a:p>
            <a:pPr lvl="1">
              <a:lnSpc>
                <a:spcPct val="90000"/>
              </a:lnSpc>
            </a:pPr>
            <a:r>
              <a:rPr lang="fr-FR"/>
              <a:t>CIS </a:t>
            </a:r>
            <a:r>
              <a:rPr lang="fr-FR" sz="2400"/>
              <a:t>(cuivre-indium-sélenium)</a:t>
            </a:r>
            <a:r>
              <a:rPr lang="fr-FR"/>
              <a:t> ou CdTe </a:t>
            </a:r>
            <a:r>
              <a:rPr lang="fr-FR" sz="2400"/>
              <a:t>(tellure de cadmium)</a:t>
            </a:r>
          </a:p>
          <a:p>
            <a:pPr lvl="1">
              <a:lnSpc>
                <a:spcPct val="90000"/>
              </a:lnSpc>
            </a:pPr>
            <a:r>
              <a:rPr lang="fr-FR"/>
              <a:t>meilleures à faible lumière et en temp.</a:t>
            </a:r>
          </a:p>
          <a:p>
            <a:pPr lvl="1">
              <a:lnSpc>
                <a:spcPct val="90000"/>
              </a:lnSpc>
            </a:pPr>
            <a:r>
              <a:rPr lang="fr-FR"/>
              <a:t>rendement : 12%</a:t>
            </a:r>
          </a:p>
        </p:txBody>
      </p:sp>
      <p:pic>
        <p:nvPicPr>
          <p:cNvPr id="109572" name="Picture 4"/>
          <p:cNvPicPr>
            <a:picLocks noChangeAspect="1" noChangeArrowheads="1"/>
          </p:cNvPicPr>
          <p:nvPr/>
        </p:nvPicPr>
        <p:blipFill>
          <a:blip r:embed="rId3" cstate="email"/>
          <a:srcRect/>
          <a:stretch>
            <a:fillRect/>
          </a:stretch>
        </p:blipFill>
        <p:spPr bwMode="auto">
          <a:xfrm>
            <a:off x="6086475" y="2301875"/>
            <a:ext cx="2974975" cy="1981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5"/>
          <p:cNvSpPr>
            <a:spLocks noGrp="1"/>
          </p:cNvSpPr>
          <p:nvPr>
            <p:ph type="sldNum" sz="quarter" idx="12"/>
          </p:nvPr>
        </p:nvSpPr>
        <p:spPr/>
        <p:txBody>
          <a:bodyPr/>
          <a:lstStyle/>
          <a:p>
            <a:fld id="{D0DAF287-546B-4C2A-9592-5E1676EBB051}" type="slidenum">
              <a:rPr lang="fr-FR"/>
              <a:pPr/>
              <a:t>29</a:t>
            </a:fld>
            <a:endParaRPr lang="fr-FR"/>
          </a:p>
        </p:txBody>
      </p:sp>
      <p:sp>
        <p:nvSpPr>
          <p:cNvPr id="16386" name="Rectangle 2"/>
          <p:cNvSpPr>
            <a:spLocks noGrp="1" noChangeArrowheads="1"/>
          </p:cNvSpPr>
          <p:nvPr>
            <p:ph type="title"/>
          </p:nvPr>
        </p:nvSpPr>
        <p:spPr/>
        <p:txBody>
          <a:bodyPr>
            <a:normAutofit/>
          </a:bodyPr>
          <a:lstStyle/>
          <a:p>
            <a:r>
              <a:rPr lang="fr-FR" dirty="0" smtClean="0">
                <a:solidFill>
                  <a:srgbClr val="C00000"/>
                </a:solidFill>
              </a:rPr>
              <a:t>Technologies </a:t>
            </a:r>
            <a:r>
              <a:rPr lang="fr-FR" dirty="0">
                <a:solidFill>
                  <a:srgbClr val="C00000"/>
                </a:solidFill>
              </a:rPr>
              <a:t>des cellules solaires</a:t>
            </a:r>
          </a:p>
        </p:txBody>
      </p:sp>
      <p:sp>
        <p:nvSpPr>
          <p:cNvPr id="16387" name="Rectangle 3"/>
          <p:cNvSpPr>
            <a:spLocks noGrp="1" noChangeArrowheads="1"/>
          </p:cNvSpPr>
          <p:nvPr>
            <p:ph type="body" idx="1"/>
          </p:nvPr>
        </p:nvSpPr>
        <p:spPr>
          <a:xfrm>
            <a:off x="457200" y="1600200"/>
            <a:ext cx="6657975" cy="4525963"/>
          </a:xfrm>
          <a:noFill/>
        </p:spPr>
        <p:txBody>
          <a:bodyPr>
            <a:normAutofit lnSpcReduction="10000"/>
          </a:bodyPr>
          <a:lstStyle/>
          <a:p>
            <a:pPr>
              <a:lnSpc>
                <a:spcPct val="90000"/>
              </a:lnSpc>
            </a:pPr>
            <a:r>
              <a:rPr lang="fr-FR"/>
              <a:t>Cellules cristallines ou amorphes ?</a:t>
            </a:r>
          </a:p>
          <a:p>
            <a:pPr lvl="1">
              <a:lnSpc>
                <a:spcPct val="90000"/>
              </a:lnSpc>
            </a:pPr>
            <a:r>
              <a:rPr lang="fr-FR"/>
              <a:t>Cristallines :</a:t>
            </a:r>
          </a:p>
          <a:p>
            <a:pPr lvl="2">
              <a:lnSpc>
                <a:spcPct val="90000"/>
              </a:lnSpc>
            </a:pPr>
            <a:r>
              <a:rPr lang="fr-FR"/>
              <a:t>rendement plus élevé</a:t>
            </a:r>
          </a:p>
          <a:p>
            <a:pPr lvl="2">
              <a:lnSpc>
                <a:spcPct val="90000"/>
              </a:lnSpc>
            </a:pPr>
            <a:r>
              <a:rPr lang="fr-FR"/>
              <a:t>moyennes et fortes puissances</a:t>
            </a:r>
          </a:p>
          <a:p>
            <a:pPr lvl="2">
              <a:lnSpc>
                <a:spcPct val="90000"/>
              </a:lnSpc>
            </a:pPr>
            <a:r>
              <a:rPr lang="fr-FR"/>
              <a:t>fragilités du silicium (placé entre 2 plaques de verre)</a:t>
            </a:r>
          </a:p>
          <a:p>
            <a:pPr lvl="2">
              <a:lnSpc>
                <a:spcPct val="90000"/>
              </a:lnSpc>
            </a:pPr>
            <a:endParaRPr lang="fr-FR"/>
          </a:p>
          <a:p>
            <a:pPr lvl="1">
              <a:lnSpc>
                <a:spcPct val="90000"/>
              </a:lnSpc>
            </a:pPr>
            <a:r>
              <a:rPr lang="fr-FR"/>
              <a:t>Amorphes :</a:t>
            </a:r>
          </a:p>
          <a:p>
            <a:pPr lvl="2">
              <a:lnSpc>
                <a:spcPct val="90000"/>
              </a:lnSpc>
            </a:pPr>
            <a:r>
              <a:rPr lang="fr-FR"/>
              <a:t>moins chères</a:t>
            </a:r>
          </a:p>
          <a:p>
            <a:pPr lvl="2">
              <a:lnSpc>
                <a:spcPct val="90000"/>
              </a:lnSpc>
            </a:pPr>
            <a:r>
              <a:rPr lang="fr-FR"/>
              <a:t>faibles puissances (nécessite le double en surface pour l’équivalent des cristallines)</a:t>
            </a:r>
          </a:p>
          <a:p>
            <a:pPr lvl="2">
              <a:lnSpc>
                <a:spcPct val="90000"/>
              </a:lnSpc>
            </a:pPr>
            <a:r>
              <a:rPr lang="fr-FR"/>
              <a:t>infrastructure d’installation moins lourde</a:t>
            </a:r>
          </a:p>
        </p:txBody>
      </p:sp>
      <p:pic>
        <p:nvPicPr>
          <p:cNvPr id="16388" name="Picture 4"/>
          <p:cNvPicPr>
            <a:picLocks noChangeAspect="1" noChangeArrowheads="1"/>
          </p:cNvPicPr>
          <p:nvPr/>
        </p:nvPicPr>
        <p:blipFill>
          <a:blip r:embed="rId3" cstate="email"/>
          <a:srcRect b="12762"/>
          <a:stretch>
            <a:fillRect/>
          </a:stretch>
        </p:blipFill>
        <p:spPr bwMode="auto">
          <a:xfrm>
            <a:off x="7148513" y="3238500"/>
            <a:ext cx="1905000" cy="29083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2365228" y="1964005"/>
            <a:ext cx="3825066" cy="3600400"/>
          </a:xfrm>
          <a:prstGeom prst="rect">
            <a:avLst/>
          </a:prstGeom>
          <a:solidFill>
            <a:srgbClr val="FFFF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8" name="Rectangle 3"/>
          <p:cNvSpPr>
            <a:spLocks noChangeArrowheads="1"/>
          </p:cNvSpPr>
          <p:nvPr/>
        </p:nvSpPr>
        <p:spPr bwMode="auto">
          <a:xfrm>
            <a:off x="2365228" y="1962321"/>
            <a:ext cx="288032" cy="302780"/>
          </a:xfrm>
          <a:prstGeom prst="rect">
            <a:avLst/>
          </a:prstGeom>
          <a:solidFill>
            <a:srgbClr val="FFFF66"/>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7" name="Rectangle 4"/>
          <p:cNvSpPr>
            <a:spLocks noChangeArrowheads="1"/>
          </p:cNvSpPr>
          <p:nvPr/>
        </p:nvSpPr>
        <p:spPr bwMode="auto">
          <a:xfrm>
            <a:off x="2378292" y="1977069"/>
            <a:ext cx="113981" cy="144016"/>
          </a:xfrm>
          <a:prstGeom prst="rect">
            <a:avLst/>
          </a:prstGeom>
          <a:solidFill>
            <a:srgbClr val="FFC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de-DE"/>
          </a:p>
        </p:txBody>
      </p:sp>
      <p:cxnSp>
        <p:nvCxnSpPr>
          <p:cNvPr id="9" name="Gerade Verbindung mit Pfeil 13"/>
          <p:cNvCxnSpPr/>
          <p:nvPr/>
        </p:nvCxnSpPr>
        <p:spPr bwMode="auto">
          <a:xfrm rot="10800000">
            <a:off x="5670254" y="3560921"/>
            <a:ext cx="1008112" cy="1588"/>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
        <p:nvSpPr>
          <p:cNvPr id="10" name="Textfeld 9"/>
          <p:cNvSpPr txBox="1"/>
          <p:nvPr/>
        </p:nvSpPr>
        <p:spPr>
          <a:xfrm>
            <a:off x="6688183" y="2265101"/>
            <a:ext cx="2459985" cy="3477875"/>
          </a:xfrm>
          <a:prstGeom prst="rect">
            <a:avLst/>
          </a:prstGeom>
          <a:noFill/>
        </p:spPr>
        <p:txBody>
          <a:bodyPr wrap="square" rtlCol="0">
            <a:spAutoFit/>
          </a:bodyPr>
          <a:lstStyle/>
          <a:p>
            <a:r>
              <a:rPr lang="de-DE" b="0" dirty="0" smtClean="0">
                <a:solidFill>
                  <a:schemeClr val="tx1"/>
                </a:solidFill>
              </a:rPr>
              <a:t>Le </a:t>
            </a:r>
            <a:r>
              <a:rPr lang="de-DE" dirty="0" err="1" smtClean="0">
                <a:solidFill>
                  <a:schemeClr val="tx1"/>
                </a:solidFill>
              </a:rPr>
              <a:t>potentiel</a:t>
            </a:r>
            <a:r>
              <a:rPr lang="de-DE" b="0" dirty="0" smtClean="0">
                <a:solidFill>
                  <a:schemeClr val="tx1"/>
                </a:solidFill>
              </a:rPr>
              <a:t> </a:t>
            </a:r>
            <a:r>
              <a:rPr lang="de-DE" dirty="0" err="1" smtClean="0">
                <a:solidFill>
                  <a:schemeClr val="tx1"/>
                </a:solidFill>
              </a:rPr>
              <a:t>technique</a:t>
            </a:r>
            <a:r>
              <a:rPr lang="de-DE" dirty="0" smtClean="0">
                <a:solidFill>
                  <a:schemeClr val="tx1"/>
                </a:solidFill>
              </a:rPr>
              <a:t> </a:t>
            </a:r>
          </a:p>
          <a:p>
            <a:r>
              <a:rPr lang="de-DE" b="0" dirty="0" smtClean="0">
                <a:solidFill>
                  <a:schemeClr val="tx1"/>
                </a:solidFill>
              </a:rPr>
              <a:t>des ER au </a:t>
            </a:r>
            <a:r>
              <a:rPr lang="de-DE" b="0" dirty="0" err="1" smtClean="0">
                <a:solidFill>
                  <a:schemeClr val="tx1"/>
                </a:solidFill>
              </a:rPr>
              <a:t>Maroc</a:t>
            </a:r>
            <a:r>
              <a:rPr lang="de-DE" b="0" dirty="0" smtClean="0">
                <a:solidFill>
                  <a:schemeClr val="tx1"/>
                </a:solidFill>
              </a:rPr>
              <a:t>:</a:t>
            </a:r>
          </a:p>
          <a:p>
            <a:pPr>
              <a:buFont typeface="Arial" pitchFamily="34" charset="0"/>
              <a:buChar char="•"/>
            </a:pPr>
            <a:r>
              <a:rPr lang="de-DE" b="0" dirty="0" smtClean="0">
                <a:solidFill>
                  <a:schemeClr val="tx1"/>
                </a:solidFill>
              </a:rPr>
              <a:t> </a:t>
            </a:r>
            <a:r>
              <a:rPr lang="de-DE" b="0" dirty="0" err="1" smtClean="0">
                <a:solidFill>
                  <a:srgbClr val="FFC000"/>
                </a:solidFill>
              </a:rPr>
              <a:t>Solaire</a:t>
            </a:r>
            <a:endParaRPr lang="de-DE" b="0" dirty="0" smtClean="0">
              <a:solidFill>
                <a:srgbClr val="FFC000"/>
              </a:solidFill>
            </a:endParaRPr>
          </a:p>
          <a:p>
            <a:pPr>
              <a:buFont typeface="Arial" pitchFamily="34" charset="0"/>
              <a:buChar char="•"/>
            </a:pPr>
            <a:r>
              <a:rPr lang="de-DE" b="0" dirty="0" smtClean="0">
                <a:solidFill>
                  <a:schemeClr val="tx1"/>
                </a:solidFill>
              </a:rPr>
              <a:t> </a:t>
            </a:r>
            <a:r>
              <a:rPr lang="de-DE" b="0" dirty="0" err="1" smtClean="0">
                <a:solidFill>
                  <a:srgbClr val="0070C0"/>
                </a:solidFill>
              </a:rPr>
              <a:t>Eolien</a:t>
            </a:r>
            <a:endParaRPr lang="de-DE" b="0" dirty="0" smtClean="0">
              <a:solidFill>
                <a:srgbClr val="0070C0"/>
              </a:solidFill>
            </a:endParaRPr>
          </a:p>
          <a:p>
            <a:pPr>
              <a:buFont typeface="Arial" pitchFamily="34" charset="0"/>
              <a:buChar char="•"/>
            </a:pPr>
            <a:r>
              <a:rPr lang="de-DE" b="0" dirty="0" smtClean="0">
                <a:solidFill>
                  <a:srgbClr val="00B050"/>
                </a:solidFill>
              </a:rPr>
              <a:t> Biomasse</a:t>
            </a:r>
          </a:p>
          <a:p>
            <a:pPr>
              <a:buFont typeface="Arial" pitchFamily="34" charset="0"/>
              <a:buChar char="•"/>
            </a:pPr>
            <a:r>
              <a:rPr lang="de-DE" b="0" dirty="0" smtClean="0">
                <a:solidFill>
                  <a:schemeClr val="tx1"/>
                </a:solidFill>
              </a:rPr>
              <a:t> </a:t>
            </a:r>
            <a:r>
              <a:rPr lang="de-DE" b="0" dirty="0" err="1" smtClean="0">
                <a:solidFill>
                  <a:srgbClr val="0070C0"/>
                </a:solidFill>
              </a:rPr>
              <a:t>Hydraulique</a:t>
            </a:r>
            <a:endParaRPr lang="de-DE" b="0" dirty="0" smtClean="0">
              <a:solidFill>
                <a:srgbClr val="0070C0"/>
              </a:solidFill>
            </a:endParaRPr>
          </a:p>
          <a:p>
            <a:pPr>
              <a:buFont typeface="Arial" pitchFamily="34" charset="0"/>
              <a:buChar char="•"/>
            </a:pPr>
            <a:endParaRPr lang="de-DE" b="0" dirty="0" smtClean="0">
              <a:solidFill>
                <a:schemeClr val="tx1"/>
              </a:solidFill>
            </a:endParaRPr>
          </a:p>
          <a:p>
            <a:pPr>
              <a:buFont typeface="Arial" pitchFamily="34" charset="0"/>
              <a:buChar char="•"/>
            </a:pPr>
            <a:r>
              <a:rPr lang="de-DE" b="0" dirty="0" smtClean="0">
                <a:solidFill>
                  <a:schemeClr val="tx1"/>
                </a:solidFill>
              </a:rPr>
              <a:t> </a:t>
            </a:r>
            <a:r>
              <a:rPr lang="de-DE" dirty="0" err="1" smtClean="0">
                <a:solidFill>
                  <a:schemeClr val="tx1"/>
                </a:solidFill>
              </a:rPr>
              <a:t>env</a:t>
            </a:r>
            <a:r>
              <a:rPr lang="de-DE" dirty="0" smtClean="0">
                <a:solidFill>
                  <a:schemeClr val="tx1"/>
                </a:solidFill>
              </a:rPr>
              <a:t> 32.000 </a:t>
            </a:r>
            <a:r>
              <a:rPr lang="de-DE" dirty="0" err="1" smtClean="0">
                <a:solidFill>
                  <a:schemeClr val="tx1"/>
                </a:solidFill>
              </a:rPr>
              <a:t>TWh</a:t>
            </a:r>
            <a:r>
              <a:rPr lang="de-DE" dirty="0" smtClean="0">
                <a:solidFill>
                  <a:schemeClr val="tx1"/>
                </a:solidFill>
              </a:rPr>
              <a:t>/an</a:t>
            </a:r>
            <a:endParaRPr lang="de-DE" dirty="0">
              <a:solidFill>
                <a:schemeClr val="tx1"/>
              </a:solidFill>
            </a:endParaRPr>
          </a:p>
        </p:txBody>
      </p:sp>
      <p:cxnSp>
        <p:nvCxnSpPr>
          <p:cNvPr id="11" name="Gerade Verbindung mit Pfeil 11"/>
          <p:cNvCxnSpPr/>
          <p:nvPr/>
        </p:nvCxnSpPr>
        <p:spPr bwMode="auto">
          <a:xfrm flipV="1">
            <a:off x="1841863" y="2049077"/>
            <a:ext cx="536429" cy="341419"/>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
        <p:nvSpPr>
          <p:cNvPr id="12" name="Rectangle 11"/>
          <p:cNvSpPr/>
          <p:nvPr/>
        </p:nvSpPr>
        <p:spPr>
          <a:xfrm>
            <a:off x="0" y="2312753"/>
            <a:ext cx="1972491" cy="1446550"/>
          </a:xfrm>
          <a:prstGeom prst="rect">
            <a:avLst/>
          </a:prstGeom>
        </p:spPr>
        <p:txBody>
          <a:bodyPr wrap="square">
            <a:spAutoFit/>
          </a:bodyPr>
          <a:lstStyle/>
          <a:p>
            <a:pPr lvl="0" eaLnBrk="1" hangingPunct="1">
              <a:spcAft>
                <a:spcPts val="1000"/>
              </a:spcAft>
            </a:pPr>
            <a:r>
              <a:rPr lang="de-DE" altLang="zh-CN" dirty="0" err="1" smtClean="0">
                <a:solidFill>
                  <a:schemeClr val="tx1"/>
                </a:solidFill>
                <a:latin typeface="Calibri" pitchFamily="34" charset="0"/>
                <a:ea typeface="SimSun" charset="-122"/>
              </a:rPr>
              <a:t>Consommation</a:t>
            </a:r>
            <a:r>
              <a:rPr lang="de-DE" altLang="zh-CN" dirty="0" smtClean="0">
                <a:solidFill>
                  <a:schemeClr val="tx1"/>
                </a:solidFill>
                <a:latin typeface="Calibri" pitchFamily="34" charset="0"/>
                <a:ea typeface="SimSun" charset="-122"/>
              </a:rPr>
              <a:t> </a:t>
            </a:r>
            <a:r>
              <a:rPr lang="de-DE" altLang="zh-CN" dirty="0" err="1" smtClean="0">
                <a:solidFill>
                  <a:schemeClr val="tx1"/>
                </a:solidFill>
                <a:latin typeface="Calibri" pitchFamily="34" charset="0"/>
                <a:ea typeface="SimSun" charset="-122"/>
              </a:rPr>
              <a:t>d‘électricité</a:t>
            </a:r>
            <a:r>
              <a:rPr lang="de-DE" altLang="zh-CN" dirty="0" smtClean="0">
                <a:solidFill>
                  <a:schemeClr val="tx1"/>
                </a:solidFill>
                <a:latin typeface="Calibri" pitchFamily="34" charset="0"/>
                <a:ea typeface="SimSun" charset="-122"/>
              </a:rPr>
              <a:t> au Maroc 2009 (24 </a:t>
            </a:r>
            <a:r>
              <a:rPr lang="de-DE" altLang="zh-CN" dirty="0" err="1" smtClean="0">
                <a:solidFill>
                  <a:schemeClr val="tx1"/>
                </a:solidFill>
                <a:latin typeface="Calibri" pitchFamily="34" charset="0"/>
                <a:ea typeface="SimSun" charset="-122"/>
              </a:rPr>
              <a:t>TWh</a:t>
            </a:r>
            <a:r>
              <a:rPr lang="de-DE" altLang="zh-CN" dirty="0" smtClean="0">
                <a:solidFill>
                  <a:schemeClr val="tx1"/>
                </a:solidFill>
                <a:latin typeface="Calibri" pitchFamily="34" charset="0"/>
                <a:ea typeface="SimSun" charset="-122"/>
              </a:rPr>
              <a:t>/an) </a:t>
            </a:r>
            <a:endParaRPr lang="de-DE" dirty="0" smtClean="0">
              <a:solidFill>
                <a:schemeClr val="tx1"/>
              </a:solidFill>
              <a:latin typeface="Arial" pitchFamily="34" charset="0"/>
            </a:endParaRPr>
          </a:p>
        </p:txBody>
      </p:sp>
      <p:cxnSp>
        <p:nvCxnSpPr>
          <p:cNvPr id="13" name="Gerade Verbindung mit Pfeil 12"/>
          <p:cNvCxnSpPr/>
          <p:nvPr/>
        </p:nvCxnSpPr>
        <p:spPr bwMode="auto">
          <a:xfrm rot="5400000" flipH="1" flipV="1">
            <a:off x="1155579" y="2943685"/>
            <a:ext cx="2027209" cy="654643"/>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
        <p:nvSpPr>
          <p:cNvPr id="15" name="Rectangle 14"/>
          <p:cNvSpPr/>
          <p:nvPr/>
        </p:nvSpPr>
        <p:spPr>
          <a:xfrm>
            <a:off x="0" y="4193170"/>
            <a:ext cx="2063931" cy="1477328"/>
          </a:xfrm>
          <a:prstGeom prst="rect">
            <a:avLst/>
          </a:prstGeom>
        </p:spPr>
        <p:txBody>
          <a:bodyPr wrap="square">
            <a:spAutoFit/>
          </a:bodyPr>
          <a:lstStyle/>
          <a:p>
            <a:pPr lvl="0" eaLnBrk="1" hangingPunct="1">
              <a:spcAft>
                <a:spcPts val="1000"/>
              </a:spcAft>
            </a:pPr>
            <a:r>
              <a:rPr lang="de-DE" altLang="zh-CN" dirty="0" err="1" smtClean="0">
                <a:solidFill>
                  <a:schemeClr val="tx1"/>
                </a:solidFill>
                <a:latin typeface="Calibri" pitchFamily="34" charset="0"/>
                <a:ea typeface="SimSun" charset="-122"/>
              </a:rPr>
              <a:t>Pronostic</a:t>
            </a:r>
            <a:r>
              <a:rPr lang="de-DE" altLang="zh-CN" dirty="0" smtClean="0">
                <a:solidFill>
                  <a:schemeClr val="tx1"/>
                </a:solidFill>
                <a:latin typeface="Calibri" pitchFamily="34" charset="0"/>
                <a:ea typeface="SimSun" charset="-122"/>
              </a:rPr>
              <a:t> de la  </a:t>
            </a:r>
            <a:r>
              <a:rPr lang="de-DE" altLang="zh-CN" dirty="0" err="1" smtClean="0">
                <a:solidFill>
                  <a:schemeClr val="tx1"/>
                </a:solidFill>
                <a:latin typeface="Calibri" pitchFamily="34" charset="0"/>
                <a:ea typeface="SimSun" charset="-122"/>
              </a:rPr>
              <a:t>consommation</a:t>
            </a:r>
            <a:r>
              <a:rPr lang="de-DE" altLang="zh-CN" dirty="0" smtClean="0">
                <a:solidFill>
                  <a:schemeClr val="tx1"/>
                </a:solidFill>
                <a:latin typeface="Calibri" pitchFamily="34" charset="0"/>
                <a:ea typeface="SimSun" charset="-122"/>
              </a:rPr>
              <a:t> </a:t>
            </a:r>
            <a:r>
              <a:rPr lang="de-DE" altLang="zh-CN" dirty="0" err="1" smtClean="0">
                <a:solidFill>
                  <a:schemeClr val="tx1"/>
                </a:solidFill>
                <a:latin typeface="Calibri" pitchFamily="34" charset="0"/>
                <a:ea typeface="SimSun" charset="-122"/>
              </a:rPr>
              <a:t>d‘électricité</a:t>
            </a:r>
            <a:r>
              <a:rPr lang="de-DE" altLang="zh-CN" dirty="0" smtClean="0">
                <a:solidFill>
                  <a:schemeClr val="tx1"/>
                </a:solidFill>
                <a:latin typeface="Calibri" pitchFamily="34" charset="0"/>
                <a:ea typeface="SimSun" charset="-122"/>
              </a:rPr>
              <a:t> au Maroc 2030  (80 </a:t>
            </a:r>
            <a:r>
              <a:rPr lang="de-DE" altLang="zh-CN" dirty="0" err="1" smtClean="0">
                <a:solidFill>
                  <a:schemeClr val="tx1"/>
                </a:solidFill>
                <a:latin typeface="Calibri" pitchFamily="34" charset="0"/>
                <a:ea typeface="SimSun" charset="-122"/>
              </a:rPr>
              <a:t>TWh</a:t>
            </a:r>
            <a:r>
              <a:rPr lang="de-DE" altLang="zh-CN" dirty="0" smtClean="0">
                <a:solidFill>
                  <a:schemeClr val="tx1"/>
                </a:solidFill>
                <a:latin typeface="Calibri" pitchFamily="34" charset="0"/>
                <a:ea typeface="SimSun" charset="-122"/>
              </a:rPr>
              <a:t>/an)</a:t>
            </a:r>
            <a:endParaRPr lang="de-DE" dirty="0" smtClean="0">
              <a:solidFill>
                <a:schemeClr val="tx1"/>
              </a:solidFill>
              <a:latin typeface="Arial" pitchFamily="34" charset="0"/>
            </a:endParaRPr>
          </a:p>
        </p:txBody>
      </p:sp>
      <p:sp>
        <p:nvSpPr>
          <p:cNvPr id="19" name="Titre 1"/>
          <p:cNvSpPr txBox="1">
            <a:spLocks/>
          </p:cNvSpPr>
          <p:nvPr/>
        </p:nvSpPr>
        <p:spPr bwMode="auto">
          <a:xfrm>
            <a:off x="2214546" y="500042"/>
            <a:ext cx="5429288" cy="6179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eaLnBrk="1" hangingPunct="1"/>
            <a:r>
              <a:rPr lang="fr-FR" sz="3600" dirty="0" smtClean="0">
                <a:solidFill>
                  <a:srgbClr val="C00000"/>
                </a:solidFill>
              </a:rPr>
              <a:t>Potentiel technique des ER</a:t>
            </a:r>
            <a:endParaRPr lang="fr-FR" sz="3600" b="0" kern="0" dirty="0" smtClean="0">
              <a:solidFill>
                <a:srgbClr val="C00000"/>
              </a:solidFill>
              <a:latin typeface="+mj-lt"/>
              <a:ea typeface="+mj-ea"/>
              <a:cs typeface="+mj-cs"/>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Espace réservé du numéro de diapositive 5"/>
          <p:cNvSpPr>
            <a:spLocks noGrp="1"/>
          </p:cNvSpPr>
          <p:nvPr>
            <p:ph type="sldNum" sz="quarter" idx="12"/>
          </p:nvPr>
        </p:nvSpPr>
        <p:spPr/>
        <p:txBody>
          <a:bodyPr/>
          <a:lstStyle/>
          <a:p>
            <a:fld id="{5E3F6694-E49C-492A-B9FF-20DB0163EF92}" type="slidenum">
              <a:rPr lang="fr-FR"/>
              <a:pPr/>
              <a:t>30</a:t>
            </a:fld>
            <a:endParaRPr lang="fr-FR"/>
          </a:p>
        </p:txBody>
      </p:sp>
      <p:sp>
        <p:nvSpPr>
          <p:cNvPr id="115714" name="Rectangle 2"/>
          <p:cNvSpPr>
            <a:spLocks noGrp="1" noChangeArrowheads="1"/>
          </p:cNvSpPr>
          <p:nvPr>
            <p:ph type="title"/>
          </p:nvPr>
        </p:nvSpPr>
        <p:spPr/>
        <p:txBody>
          <a:bodyPr>
            <a:normAutofit/>
          </a:bodyPr>
          <a:lstStyle/>
          <a:p>
            <a:r>
              <a:rPr lang="fr-FR" dirty="0" smtClean="0">
                <a:solidFill>
                  <a:srgbClr val="C00000"/>
                </a:solidFill>
              </a:rPr>
              <a:t>Technologies </a:t>
            </a:r>
            <a:r>
              <a:rPr lang="fr-FR" dirty="0">
                <a:solidFill>
                  <a:srgbClr val="C00000"/>
                </a:solidFill>
              </a:rPr>
              <a:t>des cellules solaires</a:t>
            </a:r>
          </a:p>
        </p:txBody>
      </p:sp>
      <p:graphicFrame>
        <p:nvGraphicFramePr>
          <p:cNvPr id="116717" name="Group 1005"/>
          <p:cNvGraphicFramePr>
            <a:graphicFrameLocks noGrp="1"/>
          </p:cNvGraphicFramePr>
          <p:nvPr/>
        </p:nvGraphicFramePr>
        <p:xfrm>
          <a:off x="85725" y="1581150"/>
          <a:ext cx="8982075" cy="4142999"/>
        </p:xfrm>
        <a:graphic>
          <a:graphicData uri="http://schemas.openxmlformats.org/drawingml/2006/table">
            <a:tbl>
              <a:tblPr/>
              <a:tblGrid>
                <a:gridCol w="1849438"/>
                <a:gridCol w="1265237"/>
                <a:gridCol w="1181100"/>
                <a:gridCol w="1952625"/>
                <a:gridCol w="2733675"/>
              </a:tblGrid>
              <a:tr h="358775">
                <a:tc>
                  <a:txBody>
                    <a:body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rPr>
                        <a:t>Matériau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EEEE"/>
                    </a:solidFill>
                  </a:tcPr>
                </a:tc>
                <a:tc>
                  <a:txBody>
                    <a:body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rPr>
                        <a:t>Rendement</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EEEE"/>
                    </a:solidFill>
                  </a:tcPr>
                </a:tc>
                <a:tc>
                  <a:txBody>
                    <a:body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rPr>
                        <a:t>Longévité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EEEE"/>
                    </a:solidFill>
                  </a:tcPr>
                </a:tc>
                <a:tc>
                  <a:txBody>
                    <a:body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rPr>
                        <a:t>Caractéristiques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EEEE"/>
                    </a:solidFill>
                  </a:tcPr>
                </a:tc>
                <a:tc>
                  <a:txBody>
                    <a:body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rPr>
                        <a:t>Principales utilisations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EEEE"/>
                    </a:solidFill>
                  </a:tcPr>
                </a:tc>
              </a:tr>
              <a:tr h="242888">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fr-FR" sz="1600" b="0" i="0" u="none" strike="noStrike" cap="none" normalizeH="0" baseline="0" smtClean="0">
                          <a:ln>
                            <a:noFill/>
                          </a:ln>
                          <a:solidFill>
                            <a:schemeClr val="tx1"/>
                          </a:solidFill>
                          <a:effectLst/>
                          <a:latin typeface="Arial" charset="0"/>
                        </a:rPr>
                        <a:t>Silicium monocristallin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Arial" charset="0"/>
                        </a:rPr>
                        <a:t>+++</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Arial" charset="0"/>
                        </a:rPr>
                        <a:t>+++</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fr-FR" sz="1600" b="0" i="0" u="none" strike="noStrike" cap="none" normalizeH="0" baseline="0" smtClean="0">
                          <a:ln>
                            <a:noFill/>
                          </a:ln>
                          <a:solidFill>
                            <a:schemeClr val="tx1"/>
                          </a:solidFill>
                          <a:effectLst/>
                          <a:latin typeface="Arial" charset="0"/>
                        </a:rPr>
                        <a:t>Très performant</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fr-FR" sz="1600" b="0" i="0" u="none" strike="noStrike" cap="none" normalizeH="0" baseline="0" smtClean="0">
                          <a:ln>
                            <a:noFill/>
                          </a:ln>
                          <a:solidFill>
                            <a:schemeClr val="tx1"/>
                          </a:solidFill>
                          <a:effectLst/>
                          <a:latin typeface="Arial" charset="0"/>
                        </a:rPr>
                        <a:t>Aérospatiale, modules pour toits, façades,…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242888">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fr-FR" sz="1600" b="0" i="0" u="none" strike="noStrike" cap="none" normalizeH="0" baseline="0" smtClean="0">
                          <a:ln>
                            <a:noFill/>
                          </a:ln>
                          <a:solidFill>
                            <a:schemeClr val="tx1"/>
                          </a:solidFill>
                          <a:effectLst/>
                          <a:latin typeface="Arial" charset="0"/>
                        </a:rPr>
                        <a:t>Silicium polycristallin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Arial" charset="0"/>
                        </a:rPr>
                        <a:t>++</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Arial" charset="0"/>
                        </a:rPr>
                        <a:t>+++</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fr-FR" sz="1600" b="0" i="0" u="none" strike="noStrike" cap="none" normalizeH="0" baseline="0" smtClean="0">
                          <a:ln>
                            <a:noFill/>
                          </a:ln>
                          <a:solidFill>
                            <a:schemeClr val="tx1"/>
                          </a:solidFill>
                          <a:effectLst/>
                          <a:latin typeface="Arial" charset="0"/>
                        </a:rPr>
                        <a:t>Adapté à la production à grande échelle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fr-FR" sz="1600" b="0" i="0" u="none" strike="noStrike" cap="none" normalizeH="0" baseline="0" smtClean="0">
                          <a:ln>
                            <a:noFill/>
                          </a:ln>
                          <a:solidFill>
                            <a:schemeClr val="tx1"/>
                          </a:solidFill>
                          <a:effectLst/>
                          <a:latin typeface="Arial" charset="0"/>
                        </a:rPr>
                        <a:t>Modules pour toits, façades, générateurs…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242888">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fr-FR" sz="1600" b="0" i="0" u="none" strike="noStrike" cap="none" normalizeH="0" baseline="0" smtClean="0">
                          <a:ln>
                            <a:noFill/>
                          </a:ln>
                          <a:solidFill>
                            <a:schemeClr val="tx1"/>
                          </a:solidFill>
                          <a:effectLst/>
                          <a:latin typeface="Arial" charset="0"/>
                        </a:rPr>
                        <a:t>Amorphe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Arial" charset="0"/>
                        </a:rPr>
                        <a:t>+</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Arial" charset="0"/>
                        </a:rPr>
                        <a:t>+</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fr-FR" sz="1600" b="0" i="0" u="none" strike="noStrike" cap="none" normalizeH="0" baseline="0" smtClean="0">
                          <a:ln>
                            <a:noFill/>
                          </a:ln>
                          <a:solidFill>
                            <a:schemeClr val="tx1"/>
                          </a:solidFill>
                          <a:effectLst/>
                          <a:latin typeface="Arial" charset="0"/>
                        </a:rPr>
                        <a:t>Peut fonctionner sous la lumière fluorescente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fr-FR" sz="1600" b="0" i="0" u="none" strike="noStrike" cap="none" normalizeH="0" baseline="0" smtClean="0">
                          <a:ln>
                            <a:noFill/>
                          </a:ln>
                          <a:solidFill>
                            <a:schemeClr val="tx1"/>
                          </a:solidFill>
                          <a:effectLst/>
                          <a:latin typeface="Arial" charset="0"/>
                        </a:rPr>
                        <a:t>Appareils électroniques (montres, calculatrices…), intégration dans le bâtiment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242888">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fr-FR" sz="1600" b="0" i="0" u="none" strike="noStrike" cap="none" normalizeH="0" baseline="0" smtClean="0">
                          <a:ln>
                            <a:noFill/>
                          </a:ln>
                          <a:solidFill>
                            <a:schemeClr val="tx1"/>
                          </a:solidFill>
                          <a:effectLst/>
                          <a:latin typeface="Arial" charset="0"/>
                        </a:rPr>
                        <a:t>Composite monocrystallin (GaAs)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Arial" charset="0"/>
                        </a:rPr>
                        <a:t>+++</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Arial" charset="0"/>
                        </a:rPr>
                        <a:t>+++</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fr-FR" sz="1600" b="0" i="0" u="none" strike="noStrike" cap="none" normalizeH="0" baseline="0" smtClean="0">
                          <a:ln>
                            <a:noFill/>
                          </a:ln>
                          <a:solidFill>
                            <a:schemeClr val="tx1"/>
                          </a:solidFill>
                          <a:effectLst/>
                          <a:latin typeface="Arial" charset="0"/>
                        </a:rPr>
                        <a:t>Lourd, fissure facilement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fr-FR" sz="1600" b="0" i="0" u="none" strike="noStrike" cap="none" normalizeH="0" baseline="0" smtClean="0">
                          <a:ln>
                            <a:noFill/>
                          </a:ln>
                          <a:solidFill>
                            <a:schemeClr val="tx1"/>
                          </a:solidFill>
                          <a:effectLst/>
                          <a:latin typeface="Arial" charset="0"/>
                        </a:rPr>
                        <a:t>Aérospatiale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80975">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fr-FR" sz="1600" b="0" i="0" u="none" strike="noStrike" cap="none" normalizeH="0" baseline="0" smtClean="0">
                          <a:ln>
                            <a:noFill/>
                          </a:ln>
                          <a:solidFill>
                            <a:schemeClr val="tx1"/>
                          </a:solidFill>
                          <a:effectLst/>
                          <a:latin typeface="Arial" charset="0"/>
                        </a:rPr>
                        <a:t>Composite polycristallin (CdS, CdTe, CulnGaSe2, etc.)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Arial" charset="0"/>
                        </a:rPr>
                        <a:t>+</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Arial" charset="0"/>
                        </a:rPr>
                        <a:t>+</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fr-FR" sz="1600" b="0" i="0" u="none" strike="noStrike" cap="none" normalizeH="0" baseline="0" smtClean="0">
                          <a:ln>
                            <a:noFill/>
                          </a:ln>
                          <a:solidFill>
                            <a:schemeClr val="tx1"/>
                          </a:solidFill>
                          <a:effectLst/>
                          <a:latin typeface="Arial" charset="0"/>
                        </a:rPr>
                        <a:t>Nécessite peu de matériau mais certains contiennent des substances polluantes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fr-FR" sz="1600" b="0" i="0" u="none" strike="noStrike" cap="none" normalizeH="0" baseline="0" smtClean="0">
                          <a:ln>
                            <a:noFill/>
                          </a:ln>
                          <a:solidFill>
                            <a:schemeClr val="tx1"/>
                          </a:solidFill>
                          <a:effectLst/>
                          <a:latin typeface="Arial" charset="0"/>
                        </a:rPr>
                        <a:t>Appareils électroniques (montres, calculatrices…), intégration dans le bâtiment </a:t>
                      </a:r>
                    </a:p>
                  </a:txBody>
                  <a:tcPr marL="54000" marR="54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bl>
          </a:graphicData>
        </a:graphic>
      </p:graphicFrame>
      <p:sp>
        <p:nvSpPr>
          <p:cNvPr id="116264" name="Text Box 552"/>
          <p:cNvSpPr txBox="1">
            <a:spLocks noChangeArrowheads="1"/>
          </p:cNvSpPr>
          <p:nvPr/>
        </p:nvSpPr>
        <p:spPr bwMode="auto">
          <a:xfrm>
            <a:off x="5143500" y="5791200"/>
            <a:ext cx="3886200" cy="366713"/>
          </a:xfrm>
          <a:prstGeom prst="rect">
            <a:avLst/>
          </a:prstGeom>
          <a:noFill/>
          <a:ln w="9525" algn="ctr">
            <a:noFill/>
            <a:miter lim="800000"/>
            <a:headEnd/>
            <a:tailEnd/>
          </a:ln>
          <a:effectLst/>
        </p:spPr>
        <p:txBody>
          <a:bodyPr>
            <a:spAutoFit/>
          </a:bodyPr>
          <a:lstStyle/>
          <a:p>
            <a:pPr>
              <a:spcBef>
                <a:spcPct val="50000"/>
              </a:spcBef>
            </a:pPr>
            <a:r>
              <a:rPr lang="fr-FR" i="1"/>
              <a:t>Source : Sharp Electronics France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5"/>
          <p:cNvSpPr>
            <a:spLocks noGrp="1"/>
          </p:cNvSpPr>
          <p:nvPr>
            <p:ph type="sldNum" sz="quarter" idx="12"/>
          </p:nvPr>
        </p:nvSpPr>
        <p:spPr/>
        <p:txBody>
          <a:bodyPr/>
          <a:lstStyle/>
          <a:p>
            <a:fld id="{FFAD5D35-8900-497F-97C8-EF884DC13088}" type="slidenum">
              <a:rPr lang="fr-FR"/>
              <a:pPr/>
              <a:t>31</a:t>
            </a:fld>
            <a:endParaRPr lang="fr-FR"/>
          </a:p>
        </p:txBody>
      </p:sp>
      <p:sp>
        <p:nvSpPr>
          <p:cNvPr id="125954" name="Rectangle 2"/>
          <p:cNvSpPr>
            <a:spLocks noGrp="1" noChangeArrowheads="1"/>
          </p:cNvSpPr>
          <p:nvPr>
            <p:ph type="title"/>
          </p:nvPr>
        </p:nvSpPr>
        <p:spPr/>
        <p:txBody>
          <a:bodyPr>
            <a:normAutofit/>
          </a:bodyPr>
          <a:lstStyle/>
          <a:p>
            <a:r>
              <a:rPr lang="fr-FR" dirty="0" smtClean="0">
                <a:solidFill>
                  <a:srgbClr val="C00000"/>
                </a:solidFill>
              </a:rPr>
              <a:t>Système </a:t>
            </a:r>
            <a:r>
              <a:rPr lang="fr-FR" dirty="0">
                <a:solidFill>
                  <a:srgbClr val="C00000"/>
                </a:solidFill>
              </a:rPr>
              <a:t>PV raccordé au réseau</a:t>
            </a:r>
          </a:p>
        </p:txBody>
      </p:sp>
      <p:grpSp>
        <p:nvGrpSpPr>
          <p:cNvPr id="2" name="Groupe 5"/>
          <p:cNvGrpSpPr/>
          <p:nvPr/>
        </p:nvGrpSpPr>
        <p:grpSpPr>
          <a:xfrm>
            <a:off x="914400" y="1524000"/>
            <a:ext cx="7154863" cy="4611688"/>
            <a:chOff x="914400" y="1524000"/>
            <a:chExt cx="7154863" cy="4611688"/>
          </a:xfrm>
        </p:grpSpPr>
        <p:pic>
          <p:nvPicPr>
            <p:cNvPr id="125956" name="Picture 4"/>
            <p:cNvPicPr>
              <a:picLocks noChangeAspect="1" noChangeArrowheads="1"/>
            </p:cNvPicPr>
            <p:nvPr/>
          </p:nvPicPr>
          <p:blipFill>
            <a:blip r:embed="rId3" cstate="email"/>
            <a:srcRect/>
            <a:stretch>
              <a:fillRect/>
            </a:stretch>
          </p:blipFill>
          <p:spPr bwMode="auto">
            <a:xfrm>
              <a:off x="914400" y="1524000"/>
              <a:ext cx="7154863" cy="4611688"/>
            </a:xfrm>
            <a:prstGeom prst="rect">
              <a:avLst/>
            </a:prstGeom>
            <a:noFill/>
            <a:ln w="12700">
              <a:noFill/>
              <a:miter lim="800000"/>
              <a:headEnd/>
              <a:tailEnd/>
            </a:ln>
            <a:effectLst/>
          </p:spPr>
        </p:pic>
        <p:sp>
          <p:nvSpPr>
            <p:cNvPr id="5" name="Ellipse 4"/>
            <p:cNvSpPr/>
            <p:nvPr/>
          </p:nvSpPr>
          <p:spPr bwMode="auto">
            <a:xfrm>
              <a:off x="6592186" y="5613991"/>
              <a:ext cx="1020725" cy="489097"/>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1200" b="1" i="0" u="none" strike="noStrike" cap="none" normalizeH="0" baseline="0" dirty="0" smtClean="0">
                  <a:ln>
                    <a:noFill/>
                  </a:ln>
                  <a:solidFill>
                    <a:schemeClr val="tx1"/>
                  </a:solidFill>
                  <a:effectLst/>
                  <a:latin typeface="Arial" charset="0"/>
                </a:rPr>
                <a:t>ONEE</a:t>
              </a:r>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5"/>
          <p:cNvSpPr>
            <a:spLocks noGrp="1"/>
          </p:cNvSpPr>
          <p:nvPr>
            <p:ph type="sldNum" sz="quarter" idx="12"/>
          </p:nvPr>
        </p:nvSpPr>
        <p:spPr/>
        <p:txBody>
          <a:bodyPr/>
          <a:lstStyle/>
          <a:p>
            <a:fld id="{2A4CB5AC-6E2B-41B0-A786-3A7E56FB7987}" type="slidenum">
              <a:rPr lang="fr-FR"/>
              <a:pPr/>
              <a:t>32</a:t>
            </a:fld>
            <a:endParaRPr lang="fr-FR"/>
          </a:p>
        </p:txBody>
      </p:sp>
      <p:sp>
        <p:nvSpPr>
          <p:cNvPr id="126978" name="Rectangle 2"/>
          <p:cNvSpPr>
            <a:spLocks noGrp="1" noChangeArrowheads="1"/>
          </p:cNvSpPr>
          <p:nvPr>
            <p:ph type="title"/>
          </p:nvPr>
        </p:nvSpPr>
        <p:spPr/>
        <p:txBody>
          <a:bodyPr>
            <a:normAutofit/>
          </a:bodyPr>
          <a:lstStyle/>
          <a:p>
            <a:r>
              <a:rPr lang="fr-FR" dirty="0" smtClean="0">
                <a:solidFill>
                  <a:srgbClr val="C00000"/>
                </a:solidFill>
              </a:rPr>
              <a:t>Système </a:t>
            </a:r>
            <a:r>
              <a:rPr lang="fr-FR" dirty="0">
                <a:solidFill>
                  <a:srgbClr val="C00000"/>
                </a:solidFill>
              </a:rPr>
              <a:t>PV raccordé au réseau</a:t>
            </a:r>
          </a:p>
        </p:txBody>
      </p:sp>
      <p:grpSp>
        <p:nvGrpSpPr>
          <p:cNvPr id="2" name="Groupe 8"/>
          <p:cNvGrpSpPr/>
          <p:nvPr/>
        </p:nvGrpSpPr>
        <p:grpSpPr>
          <a:xfrm>
            <a:off x="962025" y="1520825"/>
            <a:ext cx="7154863" cy="4610100"/>
            <a:chOff x="962025" y="1520825"/>
            <a:chExt cx="7154863" cy="4610100"/>
          </a:xfrm>
        </p:grpSpPr>
        <p:grpSp>
          <p:nvGrpSpPr>
            <p:cNvPr id="3" name="Groupe 6"/>
            <p:cNvGrpSpPr/>
            <p:nvPr/>
          </p:nvGrpSpPr>
          <p:grpSpPr>
            <a:xfrm>
              <a:off x="962025" y="1520825"/>
              <a:ext cx="7154863" cy="4610100"/>
              <a:chOff x="962025" y="1520825"/>
              <a:chExt cx="7154863" cy="4610100"/>
            </a:xfrm>
          </p:grpSpPr>
          <p:pic>
            <p:nvPicPr>
              <p:cNvPr id="126980" name="Picture 4"/>
              <p:cNvPicPr>
                <a:picLocks noChangeArrowheads="1"/>
              </p:cNvPicPr>
              <p:nvPr/>
            </p:nvPicPr>
            <p:blipFill>
              <a:blip r:embed="rId3" cstate="email"/>
              <a:srcRect/>
              <a:stretch>
                <a:fillRect/>
              </a:stretch>
            </p:blipFill>
            <p:spPr bwMode="auto">
              <a:xfrm>
                <a:off x="962025" y="1520825"/>
                <a:ext cx="7154863" cy="4610100"/>
              </a:xfrm>
              <a:prstGeom prst="rect">
                <a:avLst/>
              </a:prstGeom>
              <a:noFill/>
              <a:ln w="12700">
                <a:noFill/>
                <a:miter lim="800000"/>
                <a:headEnd/>
                <a:tailEnd/>
              </a:ln>
              <a:effectLst/>
            </p:spPr>
          </p:pic>
          <p:sp>
            <p:nvSpPr>
              <p:cNvPr id="5" name="Ellipse 4"/>
              <p:cNvSpPr/>
              <p:nvPr/>
            </p:nvSpPr>
            <p:spPr bwMode="auto">
              <a:xfrm>
                <a:off x="6475227" y="5613991"/>
                <a:ext cx="1020725" cy="489097"/>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1200" b="1" i="0" u="none" strike="noStrike" cap="none" normalizeH="0" baseline="0" dirty="0" smtClean="0">
                    <a:ln>
                      <a:noFill/>
                    </a:ln>
                    <a:solidFill>
                      <a:schemeClr val="tx1"/>
                    </a:solidFill>
                    <a:effectLst/>
                    <a:latin typeface="Arial" charset="0"/>
                  </a:rPr>
                  <a:t>ONEE</a:t>
                </a:r>
              </a:p>
            </p:txBody>
          </p:sp>
        </p:grpSp>
        <p:sp>
          <p:nvSpPr>
            <p:cNvPr id="8" name="Rectangle 7"/>
            <p:cNvSpPr/>
            <p:nvPr/>
          </p:nvSpPr>
          <p:spPr bwMode="auto">
            <a:xfrm>
              <a:off x="3009014" y="5348177"/>
              <a:ext cx="542260" cy="244549"/>
            </a:xfrm>
            <a:prstGeom prst="rect">
              <a:avLst/>
            </a:prstGeom>
            <a:solidFill>
              <a:srgbClr val="FBFAC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charset="0"/>
              </a:endParaRPr>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5"/>
          <p:cNvSpPr>
            <a:spLocks noGrp="1"/>
          </p:cNvSpPr>
          <p:nvPr>
            <p:ph type="sldNum" sz="quarter" idx="12"/>
          </p:nvPr>
        </p:nvSpPr>
        <p:spPr/>
        <p:txBody>
          <a:bodyPr/>
          <a:lstStyle/>
          <a:p>
            <a:fld id="{A9184FBA-F249-4755-893F-9282F6BBA05D}" type="slidenum">
              <a:rPr lang="fr-FR"/>
              <a:pPr/>
              <a:t>33</a:t>
            </a:fld>
            <a:endParaRPr lang="fr-FR"/>
          </a:p>
        </p:txBody>
      </p:sp>
      <p:sp>
        <p:nvSpPr>
          <p:cNvPr id="18434" name="Rectangle 2"/>
          <p:cNvSpPr>
            <a:spLocks noGrp="1" noChangeArrowheads="1"/>
          </p:cNvSpPr>
          <p:nvPr>
            <p:ph type="title"/>
          </p:nvPr>
        </p:nvSpPr>
        <p:spPr/>
        <p:txBody>
          <a:bodyPr/>
          <a:lstStyle/>
          <a:p>
            <a:r>
              <a:rPr lang="fr-FR" dirty="0" smtClean="0">
                <a:solidFill>
                  <a:srgbClr val="C00000"/>
                </a:solidFill>
              </a:rPr>
              <a:t>Système </a:t>
            </a:r>
            <a:r>
              <a:rPr lang="fr-FR" dirty="0">
                <a:solidFill>
                  <a:srgbClr val="C00000"/>
                </a:solidFill>
              </a:rPr>
              <a:t>PV isolé</a:t>
            </a:r>
          </a:p>
        </p:txBody>
      </p:sp>
      <p:grpSp>
        <p:nvGrpSpPr>
          <p:cNvPr id="2" name="Groupe 5"/>
          <p:cNvGrpSpPr/>
          <p:nvPr/>
        </p:nvGrpSpPr>
        <p:grpSpPr>
          <a:xfrm>
            <a:off x="962025" y="1781175"/>
            <a:ext cx="7158038" cy="4057650"/>
            <a:chOff x="962025" y="1781175"/>
            <a:chExt cx="7158038" cy="4057650"/>
          </a:xfrm>
        </p:grpSpPr>
        <p:pic>
          <p:nvPicPr>
            <p:cNvPr id="18436" name="Picture 4"/>
            <p:cNvPicPr>
              <a:picLocks noChangeAspect="1" noChangeArrowheads="1"/>
            </p:cNvPicPr>
            <p:nvPr/>
          </p:nvPicPr>
          <p:blipFill>
            <a:blip r:embed="rId3" cstate="email"/>
            <a:srcRect/>
            <a:stretch>
              <a:fillRect/>
            </a:stretch>
          </p:blipFill>
          <p:spPr bwMode="auto">
            <a:xfrm>
              <a:off x="962025" y="1781175"/>
              <a:ext cx="7158038" cy="4057650"/>
            </a:xfrm>
            <a:prstGeom prst="rect">
              <a:avLst/>
            </a:prstGeom>
            <a:noFill/>
            <a:ln w="12700">
              <a:noFill/>
              <a:miter lim="800000"/>
              <a:headEnd/>
              <a:tailEnd/>
            </a:ln>
            <a:effectLst/>
          </p:spPr>
        </p:pic>
        <p:sp>
          <p:nvSpPr>
            <p:cNvPr id="5" name="Rectangle 4"/>
            <p:cNvSpPr/>
            <p:nvPr/>
          </p:nvSpPr>
          <p:spPr bwMode="auto">
            <a:xfrm>
              <a:off x="2317898" y="4167963"/>
              <a:ext cx="542260" cy="244549"/>
            </a:xfrm>
            <a:prstGeom prst="rect">
              <a:avLst/>
            </a:prstGeom>
            <a:solidFill>
              <a:srgbClr val="FBFAC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charset="0"/>
              </a:endParaRPr>
            </a:p>
          </p:txBody>
        </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3" cstate="email"/>
          <a:srcRect/>
          <a:stretch>
            <a:fillRect/>
          </a:stretch>
        </p:blipFill>
        <p:spPr bwMode="auto">
          <a:xfrm>
            <a:off x="0" y="1071563"/>
            <a:ext cx="3668713" cy="2763837"/>
          </a:xfrm>
          <a:prstGeom prst="rect">
            <a:avLst/>
          </a:prstGeom>
          <a:noFill/>
          <a:ln w="9525">
            <a:noFill/>
            <a:miter lim="800000"/>
            <a:headEnd/>
            <a:tailEnd/>
          </a:ln>
        </p:spPr>
      </p:pic>
      <p:pic>
        <p:nvPicPr>
          <p:cNvPr id="32771" name="Picture 3"/>
          <p:cNvPicPr>
            <a:picLocks noChangeAspect="1" noChangeArrowheads="1"/>
          </p:cNvPicPr>
          <p:nvPr/>
        </p:nvPicPr>
        <p:blipFill>
          <a:blip r:embed="rId4" cstate="email"/>
          <a:srcRect/>
          <a:stretch>
            <a:fillRect/>
          </a:stretch>
        </p:blipFill>
        <p:spPr bwMode="auto">
          <a:xfrm>
            <a:off x="5429250" y="1285875"/>
            <a:ext cx="3714750" cy="4913313"/>
          </a:xfrm>
          <a:prstGeom prst="rect">
            <a:avLst/>
          </a:prstGeom>
          <a:noFill/>
          <a:ln w="9525">
            <a:noFill/>
            <a:miter lim="800000"/>
            <a:headEnd/>
            <a:tailEnd/>
          </a:ln>
        </p:spPr>
      </p:pic>
      <p:pic>
        <p:nvPicPr>
          <p:cNvPr id="32772" name="Picture 4"/>
          <p:cNvPicPr>
            <a:picLocks noChangeAspect="1" noChangeArrowheads="1"/>
          </p:cNvPicPr>
          <p:nvPr/>
        </p:nvPicPr>
        <p:blipFill>
          <a:blip r:embed="rId5" cstate="email"/>
          <a:srcRect/>
          <a:stretch>
            <a:fillRect/>
          </a:stretch>
        </p:blipFill>
        <p:spPr bwMode="auto">
          <a:xfrm>
            <a:off x="0" y="3929063"/>
            <a:ext cx="3857625" cy="2700337"/>
          </a:xfrm>
          <a:prstGeom prst="rect">
            <a:avLst/>
          </a:prstGeom>
          <a:noFill/>
          <a:ln w="9525">
            <a:noFill/>
            <a:miter lim="800000"/>
            <a:headEnd/>
            <a:tailEnd/>
          </a:ln>
        </p:spPr>
      </p:pic>
      <p:sp>
        <p:nvSpPr>
          <p:cNvPr id="34821" name="ZoneTexte 4"/>
          <p:cNvSpPr txBox="1">
            <a:spLocks noChangeArrowheads="1"/>
          </p:cNvSpPr>
          <p:nvPr/>
        </p:nvSpPr>
        <p:spPr bwMode="auto">
          <a:xfrm>
            <a:off x="0" y="0"/>
            <a:ext cx="9144000" cy="1077913"/>
          </a:xfrm>
          <a:prstGeom prst="rect">
            <a:avLst/>
          </a:prstGeom>
          <a:noFill/>
          <a:ln w="9525">
            <a:noFill/>
            <a:miter lim="800000"/>
            <a:headEnd/>
            <a:tailEnd/>
          </a:ln>
        </p:spPr>
        <p:txBody>
          <a:bodyPr>
            <a:spAutoFit/>
          </a:bodyPr>
          <a:lstStyle/>
          <a:p>
            <a:pPr algn="ctr"/>
            <a:r>
              <a:rPr lang="fr-BE" sz="3200" dirty="0">
                <a:solidFill>
                  <a:srgbClr val="C00000"/>
                </a:solidFill>
                <a:latin typeface="Trebuchet MS" pitchFamily="34" charset="0"/>
              </a:rPr>
              <a:t>Types de structure  pour optimaliser la capture de rayonnement</a:t>
            </a:r>
          </a:p>
        </p:txBody>
      </p:sp>
      <p:sp>
        <p:nvSpPr>
          <p:cNvPr id="32774" name="ZoneTexte 5"/>
          <p:cNvSpPr txBox="1">
            <a:spLocks noChangeArrowheads="1"/>
          </p:cNvSpPr>
          <p:nvPr/>
        </p:nvSpPr>
        <p:spPr bwMode="auto">
          <a:xfrm>
            <a:off x="3786182" y="2143116"/>
            <a:ext cx="2214562" cy="523875"/>
          </a:xfrm>
          <a:prstGeom prst="rect">
            <a:avLst/>
          </a:prstGeom>
          <a:noFill/>
          <a:ln w="9525">
            <a:noFill/>
            <a:miter lim="800000"/>
            <a:headEnd/>
            <a:tailEnd/>
          </a:ln>
        </p:spPr>
        <p:txBody>
          <a:bodyPr>
            <a:spAutoFit/>
          </a:bodyPr>
          <a:lstStyle/>
          <a:p>
            <a:r>
              <a:rPr lang="fr-BE" sz="2800" dirty="0">
                <a:latin typeface="Trebuchet MS" pitchFamily="34" charset="0"/>
              </a:rPr>
              <a:t>Fixe</a:t>
            </a:r>
          </a:p>
        </p:txBody>
      </p:sp>
      <p:sp>
        <p:nvSpPr>
          <p:cNvPr id="32775" name="ZoneTexte 6"/>
          <p:cNvSpPr txBox="1">
            <a:spLocks noChangeArrowheads="1"/>
          </p:cNvSpPr>
          <p:nvPr/>
        </p:nvSpPr>
        <p:spPr bwMode="auto">
          <a:xfrm>
            <a:off x="3857620" y="4786322"/>
            <a:ext cx="1428760" cy="400110"/>
          </a:xfrm>
          <a:prstGeom prst="rect">
            <a:avLst/>
          </a:prstGeom>
          <a:noFill/>
          <a:ln w="9525">
            <a:noFill/>
            <a:miter lim="800000"/>
            <a:headEnd/>
            <a:tailEnd/>
          </a:ln>
        </p:spPr>
        <p:txBody>
          <a:bodyPr wrap="square">
            <a:spAutoFit/>
          </a:bodyPr>
          <a:lstStyle/>
          <a:p>
            <a:r>
              <a:rPr lang="fr-BE" sz="2000" dirty="0">
                <a:latin typeface="Trebuchet MS" pitchFamily="34" charset="0"/>
              </a:rPr>
              <a:t>Orientable</a:t>
            </a:r>
          </a:p>
        </p:txBody>
      </p:sp>
      <p:sp>
        <p:nvSpPr>
          <p:cNvPr id="32776" name="ZoneTexte 7"/>
          <p:cNvSpPr txBox="1">
            <a:spLocks noChangeArrowheads="1"/>
          </p:cNvSpPr>
          <p:nvPr/>
        </p:nvSpPr>
        <p:spPr bwMode="auto">
          <a:xfrm>
            <a:off x="6786563" y="6143625"/>
            <a:ext cx="2357437" cy="523875"/>
          </a:xfrm>
          <a:prstGeom prst="rect">
            <a:avLst/>
          </a:prstGeom>
          <a:noFill/>
          <a:ln w="9525">
            <a:noFill/>
            <a:miter lim="800000"/>
            <a:headEnd/>
            <a:tailEnd/>
          </a:ln>
        </p:spPr>
        <p:txBody>
          <a:bodyPr>
            <a:spAutoFit/>
          </a:bodyPr>
          <a:lstStyle/>
          <a:p>
            <a:r>
              <a:rPr lang="fr-BE" sz="2800">
                <a:latin typeface="Trebuchet MS" pitchFamily="34" charset="0"/>
              </a:rPr>
              <a:t>Suiveur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77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277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77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7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7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p:bldP spid="32775" grpId="0"/>
      <p:bldP spid="3277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User\Documents\Scanned Documents\S1.jpeg"/>
          <p:cNvPicPr>
            <a:picLocks noChangeAspect="1" noChangeArrowheads="1"/>
          </p:cNvPicPr>
          <p:nvPr/>
        </p:nvPicPr>
        <p:blipFill>
          <a:blip r:embed="rId3" cstate="email"/>
          <a:srcRect/>
          <a:stretch>
            <a:fillRect/>
          </a:stretch>
        </p:blipFill>
        <p:spPr bwMode="auto">
          <a:xfrm>
            <a:off x="0" y="0"/>
            <a:ext cx="4500562" cy="6858000"/>
          </a:xfrm>
          <a:prstGeom prst="rect">
            <a:avLst/>
          </a:prstGeom>
          <a:noFill/>
        </p:spPr>
      </p:pic>
      <p:sp>
        <p:nvSpPr>
          <p:cNvPr id="2" name="Titre 1"/>
          <p:cNvSpPr>
            <a:spLocks noGrp="1"/>
          </p:cNvSpPr>
          <p:nvPr>
            <p:ph type="title"/>
          </p:nvPr>
        </p:nvSpPr>
        <p:spPr>
          <a:xfrm>
            <a:off x="457200" y="274638"/>
            <a:ext cx="3114668" cy="1143000"/>
          </a:xfrm>
        </p:spPr>
        <p:txBody>
          <a:bodyPr>
            <a:normAutofit fontScale="90000"/>
          </a:bodyPr>
          <a:lstStyle/>
          <a:p>
            <a:r>
              <a:rPr lang="fr-FR" b="1" dirty="0" smtClean="0">
                <a:solidFill>
                  <a:srgbClr val="FFC000"/>
                </a:solidFill>
              </a:rPr>
              <a:t>BIOMASSE SOLIDE</a:t>
            </a:r>
            <a:endParaRPr lang="fr-FR" b="1" dirty="0">
              <a:solidFill>
                <a:srgbClr val="FFC000"/>
              </a:solidFill>
            </a:endParaRPr>
          </a:p>
        </p:txBody>
      </p:sp>
      <p:pic>
        <p:nvPicPr>
          <p:cNvPr id="4" name="Picture 2" descr="C:\Users\User\Documents\Scanned Documents\B1.jpeg"/>
          <p:cNvPicPr>
            <a:picLocks noChangeAspect="1" noChangeArrowheads="1"/>
          </p:cNvPicPr>
          <p:nvPr/>
        </p:nvPicPr>
        <p:blipFill>
          <a:blip r:embed="rId4" cstate="email"/>
          <a:srcRect/>
          <a:stretch>
            <a:fillRect/>
          </a:stretch>
        </p:blipFill>
        <p:spPr bwMode="auto">
          <a:xfrm>
            <a:off x="4572000" y="-4239"/>
            <a:ext cx="4572000" cy="6861334"/>
          </a:xfrm>
          <a:prstGeom prst="rect">
            <a:avLst/>
          </a:prstGeom>
          <a:noFill/>
        </p:spPr>
      </p:pic>
      <p:sp>
        <p:nvSpPr>
          <p:cNvPr id="5" name="Titre 1"/>
          <p:cNvSpPr txBox="1">
            <a:spLocks/>
          </p:cNvSpPr>
          <p:nvPr/>
        </p:nvSpPr>
        <p:spPr>
          <a:xfrm>
            <a:off x="5643570" y="274638"/>
            <a:ext cx="304323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4400" b="1" i="0" u="none" strike="noStrike" kern="1200" cap="none" spc="0" normalizeH="0" baseline="0" noProof="0" smtClean="0">
                <a:ln>
                  <a:noFill/>
                </a:ln>
                <a:solidFill>
                  <a:srgbClr val="FFC000"/>
                </a:solidFill>
                <a:effectLst/>
                <a:uLnTx/>
                <a:uFillTx/>
                <a:latin typeface="+mj-lt"/>
                <a:ea typeface="+mj-ea"/>
                <a:cs typeface="+mj-cs"/>
              </a:rPr>
              <a:t>BIOGAZ</a:t>
            </a:r>
            <a:endParaRPr kumimoji="0" lang="fr-FR" sz="4400" b="1" i="0" u="none" strike="noStrike" kern="1200" cap="none" spc="0" normalizeH="0" baseline="0" noProof="0" dirty="0">
              <a:ln>
                <a:noFill/>
              </a:ln>
              <a:solidFill>
                <a:srgbClr val="FFC000"/>
              </a:solidFill>
              <a:effectLst/>
              <a:uLnTx/>
              <a:uFillTx/>
              <a:latin typeface="+mj-lt"/>
              <a:ea typeface="+mj-ea"/>
              <a:cs typeface="+mj-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0"/>
            <a:ext cx="7772400" cy="1143000"/>
          </a:xfrm>
        </p:spPr>
        <p:txBody>
          <a:bodyPr/>
          <a:lstStyle/>
          <a:p>
            <a:pPr>
              <a:defRPr/>
            </a:pPr>
            <a:r>
              <a:rPr lang="fr-FR" sz="4800" b="1" dirty="0" smtClean="0">
                <a:solidFill>
                  <a:srgbClr val="CC3300"/>
                </a:solidFill>
                <a:effectLst>
                  <a:outerShdw blurRad="38100" dist="38100" dir="2700000" algn="tl">
                    <a:srgbClr val="000000"/>
                  </a:outerShdw>
                </a:effectLst>
                <a:latin typeface="Calibri" pitchFamily="34" charset="0"/>
              </a:rPr>
              <a:t>LA BIOMASSE</a:t>
            </a:r>
            <a:endParaRPr lang="fr-FR" sz="4800" dirty="0" smtClean="0">
              <a:latin typeface="Calibri" pitchFamily="34" charset="0"/>
            </a:endParaRPr>
          </a:p>
        </p:txBody>
      </p:sp>
      <p:sp>
        <p:nvSpPr>
          <p:cNvPr id="14339" name="Rectangle 3"/>
          <p:cNvSpPr>
            <a:spLocks noGrp="1" noChangeArrowheads="1"/>
          </p:cNvSpPr>
          <p:nvPr>
            <p:ph type="body" idx="1"/>
          </p:nvPr>
        </p:nvSpPr>
        <p:spPr>
          <a:xfrm>
            <a:off x="0" y="1371600"/>
            <a:ext cx="9144000" cy="1676400"/>
          </a:xfrm>
        </p:spPr>
        <p:txBody>
          <a:bodyPr/>
          <a:lstStyle/>
          <a:p>
            <a:pPr>
              <a:buFontTx/>
              <a:buNone/>
            </a:pPr>
            <a:r>
              <a:rPr lang="fr-FR" dirty="0" smtClean="0">
                <a:latin typeface="Calibri" pitchFamily="34" charset="0"/>
              </a:rPr>
              <a:t>   A partir de la biomasse, c ’est à dire des </a:t>
            </a:r>
            <a:r>
              <a:rPr lang="fr-FR" b="1" dirty="0" smtClean="0">
                <a:latin typeface="Calibri" pitchFamily="34" charset="0"/>
              </a:rPr>
              <a:t>végétaux</a:t>
            </a:r>
            <a:r>
              <a:rPr lang="fr-FR" dirty="0" smtClean="0">
                <a:latin typeface="Calibri" pitchFamily="34" charset="0"/>
              </a:rPr>
              <a:t>, on peut obtenir de l’énergie sous différentes formes :</a:t>
            </a:r>
          </a:p>
          <a:p>
            <a:pPr>
              <a:buFontTx/>
              <a:buNone/>
            </a:pPr>
            <a:endParaRPr lang="fr-FR" dirty="0" smtClean="0">
              <a:latin typeface="Calibri" pitchFamily="34" charset="0"/>
            </a:endParaRPr>
          </a:p>
        </p:txBody>
      </p:sp>
      <p:pic>
        <p:nvPicPr>
          <p:cNvPr id="14342" name="Picture 6" descr="C:\travail\TermBEP\Leaves%5F01%2Ejpg.jpg"/>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0" y="0"/>
            <a:ext cx="1254125" cy="1295400"/>
          </a:xfrm>
          <a:prstGeom prst="rect">
            <a:avLst/>
          </a:prstGeom>
          <a:noFill/>
          <a:ln w="9525">
            <a:noFill/>
            <a:miter lim="800000"/>
            <a:headEnd/>
            <a:tailEnd/>
          </a:ln>
        </p:spPr>
      </p:pic>
      <p:grpSp>
        <p:nvGrpSpPr>
          <p:cNvPr id="2" name="Group 21"/>
          <p:cNvGrpSpPr>
            <a:grpSpLocks/>
          </p:cNvGrpSpPr>
          <p:nvPr/>
        </p:nvGrpSpPr>
        <p:grpSpPr bwMode="auto">
          <a:xfrm>
            <a:off x="214313" y="3124200"/>
            <a:ext cx="8643938" cy="3724275"/>
            <a:chOff x="135" y="1968"/>
            <a:chExt cx="5445" cy="2346"/>
          </a:xfrm>
        </p:grpSpPr>
        <p:sp>
          <p:nvSpPr>
            <p:cNvPr id="12296" name="Text Box 7"/>
            <p:cNvSpPr txBox="1">
              <a:spLocks noChangeArrowheads="1"/>
            </p:cNvSpPr>
            <p:nvPr/>
          </p:nvSpPr>
          <p:spPr bwMode="auto">
            <a:xfrm>
              <a:off x="135" y="1968"/>
              <a:ext cx="5445" cy="2346"/>
            </a:xfrm>
            <a:prstGeom prst="rect">
              <a:avLst/>
            </a:prstGeom>
            <a:noFill/>
            <a:ln w="9525">
              <a:noFill/>
              <a:miter lim="800000"/>
              <a:headEnd/>
              <a:tailEnd/>
            </a:ln>
          </p:spPr>
          <p:txBody>
            <a:bodyPr wrap="square">
              <a:spAutoFit/>
            </a:bodyPr>
            <a:lstStyle/>
            <a:p>
              <a:pPr algn="l"/>
              <a:r>
                <a:rPr lang="fr-FR" sz="3200" b="1" dirty="0">
                  <a:solidFill>
                    <a:srgbClr val="009900"/>
                  </a:solidFill>
                  <a:latin typeface="Calibri" pitchFamily="34" charset="0"/>
                  <a:sym typeface="Wingdings 2" pitchFamily="18" charset="2"/>
                </a:rPr>
                <a:t>	Electricité ou chauffage</a:t>
              </a:r>
              <a:r>
                <a:rPr lang="fr-FR" sz="3200" dirty="0">
                  <a:solidFill>
                    <a:srgbClr val="009900"/>
                  </a:solidFill>
                  <a:latin typeface="Calibri" pitchFamily="34" charset="0"/>
                  <a:sym typeface="Wingdings 2" pitchFamily="18" charset="2"/>
                </a:rPr>
                <a:t> par combustion directe.</a:t>
              </a:r>
            </a:p>
            <a:p>
              <a:pPr algn="l"/>
              <a:endParaRPr lang="fr-FR" sz="1400" dirty="0">
                <a:solidFill>
                  <a:srgbClr val="009900"/>
                </a:solidFill>
                <a:latin typeface="Calibri" pitchFamily="34" charset="0"/>
                <a:sym typeface="Wingdings 2" pitchFamily="18" charset="2"/>
              </a:endParaRPr>
            </a:p>
            <a:p>
              <a:pPr algn="l"/>
              <a:r>
                <a:rPr lang="fr-FR" sz="3200" dirty="0">
                  <a:solidFill>
                    <a:srgbClr val="009900"/>
                  </a:solidFill>
                  <a:latin typeface="Calibri" pitchFamily="34" charset="0"/>
                  <a:sym typeface="Wingdings 2" pitchFamily="18" charset="2"/>
                </a:rPr>
                <a:t>       	</a:t>
              </a:r>
              <a:r>
                <a:rPr lang="fr-FR" sz="3200" b="1" dirty="0">
                  <a:solidFill>
                    <a:srgbClr val="009900"/>
                  </a:solidFill>
                  <a:latin typeface="Calibri" pitchFamily="34" charset="0"/>
                  <a:sym typeface="Wingdings 2" pitchFamily="18" charset="2"/>
                </a:rPr>
                <a:t>Biogaz </a:t>
              </a:r>
              <a:r>
                <a:rPr lang="fr-FR" sz="3200" dirty="0">
                  <a:solidFill>
                    <a:srgbClr val="009900"/>
                  </a:solidFill>
                  <a:latin typeface="Calibri" pitchFamily="34" charset="0"/>
                  <a:sym typeface="Wingdings 2" pitchFamily="18" charset="2"/>
                </a:rPr>
                <a:t>obtenu par fermentation. </a:t>
              </a:r>
            </a:p>
            <a:p>
              <a:pPr algn="l"/>
              <a:endParaRPr lang="fr-FR" sz="1400" dirty="0">
                <a:solidFill>
                  <a:srgbClr val="009900"/>
                </a:solidFill>
                <a:latin typeface="Calibri" pitchFamily="34" charset="0"/>
                <a:sym typeface="Wingdings 2" pitchFamily="18" charset="2"/>
              </a:endParaRPr>
            </a:p>
            <a:p>
              <a:pPr algn="l"/>
              <a:r>
                <a:rPr lang="fr-FR" sz="3200" dirty="0">
                  <a:solidFill>
                    <a:srgbClr val="009900"/>
                  </a:solidFill>
                  <a:latin typeface="Calibri" pitchFamily="34" charset="0"/>
                  <a:sym typeface="Wingdings 2" pitchFamily="18" charset="2"/>
                </a:rPr>
                <a:t>       	</a:t>
              </a:r>
              <a:r>
                <a:rPr lang="fr-FR" sz="3200" b="1" dirty="0">
                  <a:solidFill>
                    <a:srgbClr val="009900"/>
                  </a:solidFill>
                  <a:latin typeface="Calibri" pitchFamily="34" charset="0"/>
                  <a:sym typeface="Wingdings 2" pitchFamily="18" charset="2"/>
                </a:rPr>
                <a:t>Alcool ou biocarburant </a:t>
              </a:r>
              <a:r>
                <a:rPr lang="fr-FR" sz="3200" dirty="0">
                  <a:solidFill>
                    <a:srgbClr val="009900"/>
                  </a:solidFill>
                  <a:latin typeface="Calibri" pitchFamily="34" charset="0"/>
                  <a:sym typeface="Wingdings 2" pitchFamily="18" charset="2"/>
                </a:rPr>
                <a:t>( à partir de canne à sucre, céréales, betteraves etc.).</a:t>
              </a:r>
              <a:endParaRPr lang="fr-FR" sz="3200" dirty="0">
                <a:solidFill>
                  <a:srgbClr val="009900"/>
                </a:solidFill>
                <a:latin typeface="Calibri" pitchFamily="34" charset="0"/>
              </a:endParaRPr>
            </a:p>
            <a:p>
              <a:pPr algn="l">
                <a:spcBef>
                  <a:spcPct val="50000"/>
                </a:spcBef>
              </a:pPr>
              <a:endParaRPr lang="fr-FR" sz="3200" dirty="0">
                <a:solidFill>
                  <a:srgbClr val="009900"/>
                </a:solidFill>
                <a:latin typeface="Calibri" pitchFamily="34" charset="0"/>
              </a:endParaRPr>
            </a:p>
          </p:txBody>
        </p:sp>
        <p:sp>
          <p:nvSpPr>
            <p:cNvPr id="12297" name="AutoShape 18"/>
            <p:cNvSpPr>
              <a:spLocks noChangeArrowheads="1"/>
            </p:cNvSpPr>
            <p:nvPr/>
          </p:nvSpPr>
          <p:spPr bwMode="auto">
            <a:xfrm>
              <a:off x="288" y="2016"/>
              <a:ext cx="288" cy="240"/>
            </a:xfrm>
            <a:custGeom>
              <a:avLst/>
              <a:gdLst>
                <a:gd name="T0" fmla="*/ 216 w 21600"/>
                <a:gd name="T1" fmla="*/ 0 h 21600"/>
                <a:gd name="T2" fmla="*/ 0 w 21600"/>
                <a:gd name="T3" fmla="*/ 120 h 21600"/>
                <a:gd name="T4" fmla="*/ 216 w 21600"/>
                <a:gd name="T5" fmla="*/ 240 h 21600"/>
                <a:gd name="T6" fmla="*/ 288 w 21600"/>
                <a:gd name="T7" fmla="*/ 12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0">
              <a:gsLst>
                <a:gs pos="0">
                  <a:srgbClr val="008000"/>
                </a:gs>
                <a:gs pos="100000">
                  <a:schemeClr val="bg1"/>
                </a:gs>
              </a:gsLst>
              <a:lin ang="5400000" scaled="1"/>
            </a:gradFill>
            <a:ln w="9525">
              <a:solidFill>
                <a:schemeClr val="tx1"/>
              </a:solidFill>
              <a:miter lim="800000"/>
              <a:headEnd/>
              <a:tailEnd/>
            </a:ln>
          </p:spPr>
          <p:txBody>
            <a:bodyPr wrap="none" anchor="ctr"/>
            <a:lstStyle/>
            <a:p>
              <a:endParaRPr lang="fr-FR"/>
            </a:p>
          </p:txBody>
        </p:sp>
        <p:sp>
          <p:nvSpPr>
            <p:cNvPr id="12298" name="AutoShape 19"/>
            <p:cNvSpPr>
              <a:spLocks noChangeArrowheads="1"/>
            </p:cNvSpPr>
            <p:nvPr/>
          </p:nvSpPr>
          <p:spPr bwMode="auto">
            <a:xfrm>
              <a:off x="288" y="2784"/>
              <a:ext cx="288" cy="240"/>
            </a:xfrm>
            <a:custGeom>
              <a:avLst/>
              <a:gdLst>
                <a:gd name="T0" fmla="*/ 216 w 21600"/>
                <a:gd name="T1" fmla="*/ 0 h 21600"/>
                <a:gd name="T2" fmla="*/ 0 w 21600"/>
                <a:gd name="T3" fmla="*/ 120 h 21600"/>
                <a:gd name="T4" fmla="*/ 216 w 21600"/>
                <a:gd name="T5" fmla="*/ 240 h 21600"/>
                <a:gd name="T6" fmla="*/ 288 w 21600"/>
                <a:gd name="T7" fmla="*/ 12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0">
              <a:gsLst>
                <a:gs pos="0">
                  <a:srgbClr val="008000"/>
                </a:gs>
                <a:gs pos="100000">
                  <a:schemeClr val="bg1"/>
                </a:gs>
              </a:gsLst>
              <a:lin ang="5400000" scaled="1"/>
            </a:gradFill>
            <a:ln w="9525">
              <a:solidFill>
                <a:schemeClr val="tx1"/>
              </a:solidFill>
              <a:miter lim="800000"/>
              <a:headEnd/>
              <a:tailEnd/>
            </a:ln>
          </p:spPr>
          <p:txBody>
            <a:bodyPr wrap="none" anchor="ctr"/>
            <a:lstStyle/>
            <a:p>
              <a:endParaRPr lang="fr-FR"/>
            </a:p>
          </p:txBody>
        </p:sp>
        <p:sp>
          <p:nvSpPr>
            <p:cNvPr id="12299" name="AutoShape 20"/>
            <p:cNvSpPr>
              <a:spLocks noChangeArrowheads="1"/>
            </p:cNvSpPr>
            <p:nvPr/>
          </p:nvSpPr>
          <p:spPr bwMode="auto">
            <a:xfrm>
              <a:off x="288" y="3216"/>
              <a:ext cx="288" cy="240"/>
            </a:xfrm>
            <a:custGeom>
              <a:avLst/>
              <a:gdLst>
                <a:gd name="T0" fmla="*/ 216 w 21600"/>
                <a:gd name="T1" fmla="*/ 0 h 21600"/>
                <a:gd name="T2" fmla="*/ 0 w 21600"/>
                <a:gd name="T3" fmla="*/ 120 h 21600"/>
                <a:gd name="T4" fmla="*/ 216 w 21600"/>
                <a:gd name="T5" fmla="*/ 240 h 21600"/>
                <a:gd name="T6" fmla="*/ 288 w 21600"/>
                <a:gd name="T7" fmla="*/ 12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0">
              <a:gsLst>
                <a:gs pos="0">
                  <a:srgbClr val="008000"/>
                </a:gs>
                <a:gs pos="100000">
                  <a:schemeClr val="bg1"/>
                </a:gs>
              </a:gsLst>
              <a:lin ang="5400000" scaled="1"/>
            </a:gradFill>
            <a:ln w="9525">
              <a:solidFill>
                <a:schemeClr val="tx1"/>
              </a:solidFill>
              <a:miter lim="800000"/>
              <a:headEnd/>
              <a:tailEnd/>
            </a:ln>
          </p:spPr>
          <p:txBody>
            <a:bodyPr wrap="none" anchor="ctr"/>
            <a:lstStyle/>
            <a:p>
              <a:endParaRPr lang="fr-FR"/>
            </a:p>
          </p:txBody>
        </p:sp>
      </p:gr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4342"/>
                                        </p:tgtEl>
                                        <p:attrNameLst>
                                          <p:attrName>style.visibility</p:attrName>
                                        </p:attrNameLst>
                                      </p:cBhvr>
                                      <p:to>
                                        <p:strVal val="visible"/>
                                      </p:to>
                                    </p:set>
                                    <p:anim calcmode="lin" valueType="num">
                                      <p:cBhvr>
                                        <p:cTn id="7" dur="500" fill="hold"/>
                                        <p:tgtEl>
                                          <p:spTgt spid="14342"/>
                                        </p:tgtEl>
                                        <p:attrNameLst>
                                          <p:attrName>ppt_w</p:attrName>
                                        </p:attrNameLst>
                                      </p:cBhvr>
                                      <p:tavLst>
                                        <p:tav tm="0">
                                          <p:val>
                                            <p:strVal val="4*#ppt_w"/>
                                          </p:val>
                                        </p:tav>
                                        <p:tav tm="100000">
                                          <p:val>
                                            <p:strVal val="#ppt_w"/>
                                          </p:val>
                                        </p:tav>
                                      </p:tavLst>
                                    </p:anim>
                                    <p:anim calcmode="lin" valueType="num">
                                      <p:cBhvr>
                                        <p:cTn id="8" dur="500" fill="hold"/>
                                        <p:tgtEl>
                                          <p:spTgt spid="14342"/>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14338"/>
                                        </p:tgtEl>
                                        <p:attrNameLst>
                                          <p:attrName>style.visibility</p:attrName>
                                        </p:attrNameLst>
                                      </p:cBhvr>
                                      <p:to>
                                        <p:strVal val="visible"/>
                                      </p:to>
                                    </p:set>
                                    <p:anim calcmode="lin" valueType="num">
                                      <p:cBhvr>
                                        <p:cTn id="12" dur="500" fill="hold"/>
                                        <p:tgtEl>
                                          <p:spTgt spid="14338"/>
                                        </p:tgtEl>
                                        <p:attrNameLst>
                                          <p:attrName>ppt_w</p:attrName>
                                        </p:attrNameLst>
                                      </p:cBhvr>
                                      <p:tavLst>
                                        <p:tav tm="0">
                                          <p:val>
                                            <p:fltVal val="0"/>
                                          </p:val>
                                        </p:tav>
                                        <p:tav tm="100000">
                                          <p:val>
                                            <p:strVal val="#ppt_w"/>
                                          </p:val>
                                        </p:tav>
                                      </p:tavLst>
                                    </p:anim>
                                    <p:anim calcmode="lin" valueType="num">
                                      <p:cBhvr>
                                        <p:cTn id="13" dur="500" fill="hold"/>
                                        <p:tgtEl>
                                          <p:spTgt spid="14338"/>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4339">
                                            <p:txEl>
                                              <p:pRg st="0" end="0"/>
                                            </p:txEl>
                                          </p:spTgt>
                                        </p:tgtEl>
                                        <p:attrNameLst>
                                          <p:attrName>style.visibility</p:attrName>
                                        </p:attrNameLst>
                                      </p:cBhvr>
                                      <p:to>
                                        <p:strVal val="visible"/>
                                      </p:to>
                                    </p:set>
                                    <p:animEffect transition="in" filter="slide(fromBottom)">
                                      <p:cBhvr>
                                        <p:cTn id="17" dur="500"/>
                                        <p:tgtEl>
                                          <p:spTgt spid="14339">
                                            <p:txEl>
                                              <p:pRg st="0" end="0"/>
                                            </p:txEl>
                                          </p:spTgt>
                                        </p:tgtEl>
                                      </p:cBhvr>
                                    </p:animEffect>
                                  </p:childTnLst>
                                </p:cTn>
                              </p:par>
                            </p:childTnLst>
                          </p:cTn>
                        </p:par>
                        <p:par>
                          <p:cTn id="18" fill="hold">
                            <p:stCondLst>
                              <p:cond delay="1500"/>
                            </p:stCondLst>
                            <p:childTnLst>
                              <p:par>
                                <p:cTn id="19" presetID="4" presetClass="entr" presetSubtype="32"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ox(ou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build="p" autoUpdateAnimBg="0" advAuto="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214290"/>
            <a:ext cx="8229600" cy="1143000"/>
          </a:xfrm>
        </p:spPr>
        <p:txBody>
          <a:bodyPr>
            <a:normAutofit/>
          </a:bodyPr>
          <a:lstStyle/>
          <a:p>
            <a:r>
              <a:rPr lang="fr-FR" sz="3200" b="1" dirty="0" smtClean="0">
                <a:solidFill>
                  <a:srgbClr val="C00000"/>
                </a:solidFill>
              </a:rPr>
              <a:t>La biomasse, c'est quoi ?</a:t>
            </a:r>
            <a:endParaRPr lang="fr-FR" sz="3200" b="1" dirty="0">
              <a:solidFill>
                <a:srgbClr val="C00000"/>
              </a:solidFill>
            </a:endParaRPr>
          </a:p>
        </p:txBody>
      </p:sp>
      <p:sp>
        <p:nvSpPr>
          <p:cNvPr id="3" name="Espace réservé du contenu 2"/>
          <p:cNvSpPr>
            <a:spLocks noGrp="1"/>
          </p:cNvSpPr>
          <p:nvPr>
            <p:ph idx="1"/>
          </p:nvPr>
        </p:nvSpPr>
        <p:spPr>
          <a:xfrm>
            <a:off x="457200" y="1571612"/>
            <a:ext cx="8229600" cy="4752988"/>
          </a:xfrm>
        </p:spPr>
        <p:txBody>
          <a:bodyPr>
            <a:normAutofit fontScale="85000" lnSpcReduction="20000"/>
          </a:bodyPr>
          <a:lstStyle/>
          <a:p>
            <a:r>
              <a:rPr lang="fr-FR" dirty="0" smtClean="0"/>
              <a:t>En toute rigueur, c'est l'ensemble de la matière d'origine vivante. </a:t>
            </a:r>
          </a:p>
          <a:p>
            <a:r>
              <a:rPr lang="fr-FR" dirty="0" smtClean="0"/>
              <a:t>Les principales provenances de la biomasse sont : </a:t>
            </a:r>
          </a:p>
          <a:p>
            <a:pPr lvl="1"/>
            <a:r>
              <a:rPr lang="fr-FR" dirty="0" smtClean="0"/>
              <a:t>l’agriculture,</a:t>
            </a:r>
          </a:p>
          <a:p>
            <a:pPr lvl="1"/>
            <a:r>
              <a:rPr lang="fr-FR" dirty="0" smtClean="0"/>
              <a:t>la forêt,</a:t>
            </a:r>
          </a:p>
          <a:p>
            <a:pPr lvl="1"/>
            <a:r>
              <a:rPr lang="fr-FR" dirty="0" smtClean="0"/>
              <a:t>les milieux marins et aquatiques,</a:t>
            </a:r>
          </a:p>
          <a:p>
            <a:pPr lvl="1"/>
            <a:r>
              <a:rPr lang="fr-FR" dirty="0" smtClean="0"/>
              <a:t>les haies, les parcs et jardins (déchets verts),</a:t>
            </a:r>
          </a:p>
          <a:p>
            <a:pPr lvl="1"/>
            <a:r>
              <a:rPr lang="fr-FR" dirty="0" smtClean="0"/>
              <a:t>les industries et activités humaines ayant traité de la matière d'origine vivante, y compris du bois (industries agro-alimentaires, papetières, de transformation du bois, </a:t>
            </a:r>
            <a:r>
              <a:rPr lang="fr-FR" dirty="0" err="1" smtClean="0"/>
              <a:t>etc</a:t>
            </a:r>
            <a:r>
              <a:rPr lang="fr-FR" dirty="0" smtClean="0"/>
              <a:t>…) et générant des </a:t>
            </a:r>
            <a:r>
              <a:rPr lang="fr-FR" dirty="0" err="1" smtClean="0"/>
              <a:t>co-produits</a:t>
            </a:r>
            <a:r>
              <a:rPr lang="fr-FR" dirty="0" smtClean="0"/>
              <a:t>, des déchets organiques (notamment les boues de stations d'épuration) ou des effluents d’élevages. </a:t>
            </a:r>
            <a:endParaRPr lang="fr-F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solidFill>
                  <a:srgbClr val="C00000"/>
                </a:solidFill>
              </a:rPr>
              <a:t>Que peut-on faire à partir de la biomasse ?</a:t>
            </a:r>
            <a:endParaRPr lang="fr-FR" b="1" dirty="0">
              <a:solidFill>
                <a:srgbClr val="C00000"/>
              </a:solidFill>
            </a:endParaRPr>
          </a:p>
        </p:txBody>
      </p:sp>
      <p:sp>
        <p:nvSpPr>
          <p:cNvPr id="3" name="Espace réservé du contenu 2"/>
          <p:cNvSpPr>
            <a:spLocks noGrp="1"/>
          </p:cNvSpPr>
          <p:nvPr>
            <p:ph idx="1"/>
          </p:nvPr>
        </p:nvSpPr>
        <p:spPr/>
        <p:txBody>
          <a:bodyPr>
            <a:normAutofit/>
          </a:bodyPr>
          <a:lstStyle/>
          <a:p>
            <a:r>
              <a:rPr lang="fr-FR" dirty="0" smtClean="0"/>
              <a:t>Usages alimentaires</a:t>
            </a:r>
          </a:p>
          <a:p>
            <a:r>
              <a:rPr lang="fr-FR" dirty="0" smtClean="0"/>
              <a:t>Fumure des champs</a:t>
            </a:r>
          </a:p>
          <a:p>
            <a:r>
              <a:rPr lang="fr-FR" dirty="0" smtClean="0"/>
              <a:t>Mais aussi</a:t>
            </a:r>
          </a:p>
          <a:p>
            <a:pPr lvl="1"/>
            <a:r>
              <a:rPr lang="fr-FR" dirty="0" smtClean="0"/>
              <a:t>Matière première pour la chimie</a:t>
            </a:r>
          </a:p>
          <a:p>
            <a:pPr lvl="1"/>
            <a:r>
              <a:rPr lang="fr-FR" dirty="0" smtClean="0"/>
              <a:t>Carburants</a:t>
            </a:r>
          </a:p>
          <a:p>
            <a:pPr lvl="1"/>
            <a:r>
              <a:rPr lang="fr-FR" dirty="0" smtClean="0"/>
              <a:t>Combustible</a:t>
            </a:r>
          </a:p>
          <a:p>
            <a:pPr lvl="1"/>
            <a:r>
              <a:rPr lang="fr-FR" dirty="0" smtClean="0"/>
              <a:t>Etc..</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55000" lnSpcReduction="20000"/>
          </a:bodyPr>
          <a:lstStyle/>
          <a:p>
            <a:pPr algn="just"/>
            <a:r>
              <a:rPr lang="fr-FR" b="1" dirty="0" smtClean="0">
                <a:solidFill>
                  <a:srgbClr val="C00000"/>
                </a:solidFill>
              </a:rPr>
              <a:t> La biomasse comme biomatériau traditionnel ou innovant </a:t>
            </a:r>
            <a:r>
              <a:rPr lang="fr-FR" dirty="0" smtClean="0"/>
              <a:t>: le bois et ses dérivés (papiers, cartons, panneaux de </a:t>
            </a:r>
            <a:r>
              <a:rPr lang="fr-FR" dirty="0" err="1" smtClean="0"/>
              <a:t>process</a:t>
            </a:r>
            <a:r>
              <a:rPr lang="fr-FR" dirty="0" smtClean="0"/>
              <a:t>), mais aussi le chanvre et autres plantes textiles, utilisés de plus en plus comme isolant y compris dans du béton composite. L'amidon de céréales ou de pomme de terre peut être utilisé pour la production de plastiques biodégradables et de nombreux autres polymères.</a:t>
            </a:r>
          </a:p>
          <a:p>
            <a:r>
              <a:rPr lang="fr-FR" sz="3300" b="1" dirty="0" smtClean="0">
                <a:solidFill>
                  <a:srgbClr val="C00000"/>
                </a:solidFill>
              </a:rPr>
              <a:t>La biomasse comme matière première de la chimie </a:t>
            </a:r>
            <a:r>
              <a:rPr lang="fr-FR" sz="3300" dirty="0" smtClean="0"/>
              <a:t>: elle est utilisée pour produire des tensioactifs, solvants, </a:t>
            </a:r>
            <a:r>
              <a:rPr lang="fr-FR" sz="3300" dirty="0" err="1" smtClean="0"/>
              <a:t>fluxants</a:t>
            </a:r>
            <a:r>
              <a:rPr lang="fr-FR" sz="3300" dirty="0" smtClean="0"/>
              <a:t> de bitumes , encres, peintures, résines, liants, lubrifiants, produits antigel… sans oublier les nombreux principes actifs et huiles essentielles utilisés en pharmacie et cosmétique.</a:t>
            </a:r>
          </a:p>
          <a:p>
            <a:r>
              <a:rPr lang="fr-FR" sz="3300" b="1" dirty="0" smtClean="0">
                <a:solidFill>
                  <a:srgbClr val="C00000"/>
                </a:solidFill>
              </a:rPr>
              <a:t> </a:t>
            </a:r>
            <a:r>
              <a:rPr lang="fr-FR" b="1" dirty="0" smtClean="0">
                <a:solidFill>
                  <a:srgbClr val="C00000"/>
                </a:solidFill>
              </a:rPr>
              <a:t>La biomasse pour les biocarburants </a:t>
            </a:r>
            <a:r>
              <a:rPr lang="fr-FR" dirty="0" smtClean="0"/>
              <a:t>: les huiles de colza, tournesol, soja ou palme sont les matières premières de base pour fabriquer du biodiesel. L'utilisation des huiles végétales pures comme carburant est possible mais rencontre des limites techniques. Le bioéthanol est aujourd'hui produit à partir de la fermentation de blé, maïs, betterave ou canne à sucre. A l'horizon 2015-2020, des biocarburants dits "de seconde génération" pourront être produits à partir des matières cellulosiques que sont, par exemple, la paille et le bois. </a:t>
            </a:r>
            <a:endParaRPr lang="fr-F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703975" y="2073856"/>
            <a:ext cx="3345511" cy="4308872"/>
          </a:xfrm>
          <a:prstGeom prst="rect">
            <a:avLst/>
          </a:prstGeom>
          <a:noFill/>
        </p:spPr>
        <p:txBody>
          <a:bodyPr wrap="square" rtlCol="0">
            <a:spAutoFit/>
          </a:bodyPr>
          <a:lstStyle/>
          <a:p>
            <a:pPr lvl="0">
              <a:buClr>
                <a:srgbClr val="FF0000"/>
              </a:buClr>
              <a:buFont typeface="Wingdings" pitchFamily="2" charset="2"/>
              <a:buChar char="§"/>
            </a:pPr>
            <a:r>
              <a:rPr lang="fr-FR" sz="1900" b="0" dirty="0" smtClean="0">
                <a:solidFill>
                  <a:schemeClr val="tx1"/>
                </a:solidFill>
              </a:rPr>
              <a:t>Potentiel technique solaire:  </a:t>
            </a:r>
            <a:r>
              <a:rPr lang="fr-FR" sz="1900" b="0" dirty="0" err="1" smtClean="0">
                <a:solidFill>
                  <a:schemeClr val="tx1"/>
                </a:solidFill>
              </a:rPr>
              <a:t>env</a:t>
            </a:r>
            <a:r>
              <a:rPr lang="fr-FR" sz="1900" b="0" dirty="0" smtClean="0">
                <a:solidFill>
                  <a:schemeClr val="tx1"/>
                </a:solidFill>
              </a:rPr>
              <a:t> </a:t>
            </a:r>
            <a:r>
              <a:rPr lang="fr-FR" sz="1900" dirty="0" smtClean="0">
                <a:solidFill>
                  <a:schemeClr val="tx1"/>
                </a:solidFill>
              </a:rPr>
              <a:t>32.000 </a:t>
            </a:r>
            <a:r>
              <a:rPr lang="fr-FR" sz="1900" dirty="0" err="1" smtClean="0">
                <a:solidFill>
                  <a:schemeClr val="tx1"/>
                </a:solidFill>
              </a:rPr>
              <a:t>TWh</a:t>
            </a:r>
            <a:r>
              <a:rPr lang="fr-FR" sz="1900" dirty="0" smtClean="0">
                <a:solidFill>
                  <a:schemeClr val="tx1"/>
                </a:solidFill>
              </a:rPr>
              <a:t>/a </a:t>
            </a:r>
          </a:p>
          <a:p>
            <a:pPr>
              <a:buFont typeface="Wingdings" pitchFamily="2" charset="2"/>
              <a:buChar char="§"/>
            </a:pPr>
            <a:endParaRPr lang="de-DE" sz="800" b="0" i="1" dirty="0" smtClean="0">
              <a:solidFill>
                <a:schemeClr val="tx1"/>
              </a:solidFill>
            </a:endParaRPr>
          </a:p>
          <a:p>
            <a:pPr>
              <a:buClr>
                <a:srgbClr val="FF0000"/>
              </a:buClr>
              <a:buFont typeface="Wingdings" pitchFamily="2" charset="2"/>
              <a:buChar char="§"/>
            </a:pPr>
            <a:r>
              <a:rPr lang="fr-FR" sz="1900" b="0" dirty="0" smtClean="0">
                <a:solidFill>
                  <a:schemeClr val="tx1"/>
                </a:solidFill>
              </a:rPr>
              <a:t>Rayonnement solaire global quotidien moyen en kWh/m2:</a:t>
            </a:r>
          </a:p>
          <a:p>
            <a:pPr>
              <a:buClr>
                <a:srgbClr val="FF0000"/>
              </a:buClr>
            </a:pPr>
            <a:r>
              <a:rPr lang="de-DE" sz="1900" u="sng" dirty="0" smtClean="0">
                <a:solidFill>
                  <a:schemeClr val="tx1"/>
                </a:solidFill>
              </a:rPr>
              <a:t>Tétouan</a:t>
            </a:r>
            <a:r>
              <a:rPr lang="de-DE" sz="1900" b="0" dirty="0" smtClean="0">
                <a:solidFill>
                  <a:schemeClr val="tx1"/>
                </a:solidFill>
              </a:rPr>
              <a:t>: 4,66kWh/m</a:t>
            </a:r>
            <a:r>
              <a:rPr lang="de-DE" sz="1900" b="0" baseline="30000" dirty="0" smtClean="0">
                <a:solidFill>
                  <a:schemeClr val="tx1"/>
                </a:solidFill>
              </a:rPr>
              <a:t>2</a:t>
            </a:r>
            <a:r>
              <a:rPr lang="de-DE" sz="1900" b="0" dirty="0" smtClean="0">
                <a:solidFill>
                  <a:schemeClr val="tx1"/>
                </a:solidFill>
              </a:rPr>
              <a:t> (Min.)</a:t>
            </a:r>
            <a:r>
              <a:rPr lang="de-DE" sz="1900" b="0" baseline="30000" dirty="0" smtClean="0">
                <a:solidFill>
                  <a:schemeClr val="tx1"/>
                </a:solidFill>
              </a:rPr>
              <a:t> </a:t>
            </a:r>
          </a:p>
          <a:p>
            <a:pPr>
              <a:buClr>
                <a:srgbClr val="FF0000"/>
              </a:buClr>
            </a:pPr>
            <a:r>
              <a:rPr lang="de-DE" sz="1900" u="sng" dirty="0" err="1" smtClean="0">
                <a:solidFill>
                  <a:schemeClr val="tx1"/>
                </a:solidFill>
              </a:rPr>
              <a:t>Ouarzazate</a:t>
            </a:r>
            <a:r>
              <a:rPr lang="de-DE" sz="1900" b="0" dirty="0" smtClean="0">
                <a:solidFill>
                  <a:schemeClr val="tx1"/>
                </a:solidFill>
              </a:rPr>
              <a:t>: 5,85kWh/m2 (Max.)</a:t>
            </a:r>
          </a:p>
          <a:p>
            <a:pPr>
              <a:buClr>
                <a:srgbClr val="FF0000"/>
              </a:buClr>
            </a:pPr>
            <a:endParaRPr lang="de-DE" sz="1900" b="0" dirty="0" smtClean="0">
              <a:solidFill>
                <a:schemeClr val="tx1"/>
              </a:solidFill>
            </a:endParaRPr>
          </a:p>
          <a:p>
            <a:pPr>
              <a:buClr>
                <a:srgbClr val="FF0000"/>
              </a:buClr>
            </a:pPr>
            <a:endParaRPr lang="de-DE" sz="1900" b="0" dirty="0" smtClean="0">
              <a:solidFill>
                <a:schemeClr val="tx1"/>
              </a:solidFill>
            </a:endParaRPr>
          </a:p>
          <a:p>
            <a:pPr lvl="0">
              <a:buClr>
                <a:srgbClr val="FF0000"/>
              </a:buClr>
              <a:buFont typeface="Wingdings" pitchFamily="2" charset="2"/>
              <a:buChar char="§"/>
            </a:pPr>
            <a:r>
              <a:rPr lang="de-DE" sz="1900" b="0" dirty="0" smtClean="0">
                <a:solidFill>
                  <a:srgbClr val="000000"/>
                </a:solidFill>
              </a:rPr>
              <a:t>Rayonnement </a:t>
            </a:r>
            <a:r>
              <a:rPr lang="de-DE" sz="1900" b="0" dirty="0" err="1" smtClean="0">
                <a:solidFill>
                  <a:srgbClr val="000000"/>
                </a:solidFill>
              </a:rPr>
              <a:t>solaire</a:t>
            </a:r>
            <a:r>
              <a:rPr lang="de-DE" sz="1900" b="0" dirty="0" smtClean="0">
                <a:solidFill>
                  <a:srgbClr val="000000"/>
                </a:solidFill>
              </a:rPr>
              <a:t> </a:t>
            </a:r>
            <a:r>
              <a:rPr lang="de-DE" sz="1900" b="0" dirty="0" err="1" smtClean="0">
                <a:solidFill>
                  <a:srgbClr val="000000"/>
                </a:solidFill>
              </a:rPr>
              <a:t>annuel</a:t>
            </a:r>
            <a:r>
              <a:rPr lang="de-DE" sz="1900" b="0" dirty="0" smtClean="0">
                <a:solidFill>
                  <a:srgbClr val="000000"/>
                </a:solidFill>
              </a:rPr>
              <a:t> </a:t>
            </a:r>
            <a:r>
              <a:rPr lang="de-DE" sz="1900" b="0" dirty="0" err="1" smtClean="0">
                <a:solidFill>
                  <a:srgbClr val="000000"/>
                </a:solidFill>
              </a:rPr>
              <a:t>sur</a:t>
            </a:r>
            <a:r>
              <a:rPr lang="de-DE" sz="1900" b="0" dirty="0" smtClean="0">
                <a:solidFill>
                  <a:srgbClr val="000000"/>
                </a:solidFill>
              </a:rPr>
              <a:t> </a:t>
            </a:r>
            <a:r>
              <a:rPr lang="de-DE" sz="1900" b="0" dirty="0" err="1" smtClean="0">
                <a:solidFill>
                  <a:srgbClr val="000000"/>
                </a:solidFill>
              </a:rPr>
              <a:t>une</a:t>
            </a:r>
            <a:r>
              <a:rPr lang="de-DE" sz="1900" b="0" dirty="0" smtClean="0">
                <a:solidFill>
                  <a:srgbClr val="000000"/>
                </a:solidFill>
              </a:rPr>
              <a:t> </a:t>
            </a:r>
            <a:r>
              <a:rPr lang="de-DE" sz="1900" dirty="0" err="1" smtClean="0">
                <a:solidFill>
                  <a:srgbClr val="000000"/>
                </a:solidFill>
              </a:rPr>
              <a:t>superficie</a:t>
            </a:r>
            <a:r>
              <a:rPr lang="de-DE" sz="1900" dirty="0" smtClean="0">
                <a:solidFill>
                  <a:srgbClr val="000000"/>
                </a:solidFill>
              </a:rPr>
              <a:t> </a:t>
            </a:r>
            <a:r>
              <a:rPr lang="de-DE" sz="1900" dirty="0" err="1" smtClean="0">
                <a:solidFill>
                  <a:srgbClr val="000000"/>
                </a:solidFill>
              </a:rPr>
              <a:t>inclinée</a:t>
            </a:r>
            <a:r>
              <a:rPr lang="de-DE" sz="1900" dirty="0" smtClean="0">
                <a:solidFill>
                  <a:srgbClr val="000000"/>
                </a:solidFill>
              </a:rPr>
              <a:t> (30°)</a:t>
            </a:r>
            <a:r>
              <a:rPr lang="de-DE" sz="1900" b="0" dirty="0" smtClean="0">
                <a:solidFill>
                  <a:srgbClr val="000000"/>
                </a:solidFill>
              </a:rPr>
              <a:t> entre 2080 et 2320 </a:t>
            </a:r>
            <a:r>
              <a:rPr lang="de-DE" sz="1900" b="0" dirty="0" err="1" smtClean="0">
                <a:solidFill>
                  <a:srgbClr val="000000"/>
                </a:solidFill>
              </a:rPr>
              <a:t>kWh</a:t>
            </a:r>
            <a:r>
              <a:rPr lang="de-DE" sz="1900" b="0" dirty="0" smtClean="0">
                <a:solidFill>
                  <a:srgbClr val="000000"/>
                </a:solidFill>
              </a:rPr>
              <a:t>/m2/an</a:t>
            </a:r>
          </a:p>
          <a:p>
            <a:pPr>
              <a:buClr>
                <a:srgbClr val="FF0000"/>
              </a:buClr>
            </a:pPr>
            <a:endParaRPr lang="de-DE" sz="1800" b="0" dirty="0" smtClean="0">
              <a:solidFill>
                <a:schemeClr val="tx1"/>
              </a:solidFill>
            </a:endParaRPr>
          </a:p>
          <a:p>
            <a:pPr>
              <a:buClr>
                <a:srgbClr val="FF0000"/>
              </a:buClr>
            </a:pPr>
            <a:endParaRPr lang="fr-FR" sz="2000" dirty="0"/>
          </a:p>
        </p:txBody>
      </p:sp>
      <p:graphicFrame>
        <p:nvGraphicFramePr>
          <p:cNvPr id="6" name="Graphique 5"/>
          <p:cNvGraphicFramePr/>
          <p:nvPr/>
        </p:nvGraphicFramePr>
        <p:xfrm>
          <a:off x="3935024" y="1933299"/>
          <a:ext cx="5208976" cy="2403565"/>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p:cNvPicPr>
            <a:picLocks noGrp="1" noChangeAspect="1" noChangeArrowheads="1"/>
          </p:cNvPicPr>
          <p:nvPr>
            <p:ph idx="1"/>
          </p:nvPr>
        </p:nvPicPr>
        <p:blipFill>
          <a:blip r:embed="rId4" cstate="email"/>
          <a:stretch>
            <a:fillRect/>
          </a:stretch>
        </p:blipFill>
        <p:spPr bwMode="auto">
          <a:xfrm>
            <a:off x="4932040" y="4293096"/>
            <a:ext cx="2716029" cy="2564904"/>
          </a:xfrm>
          <a:prstGeom prst="rect">
            <a:avLst/>
          </a:prstGeom>
          <a:noFill/>
          <a:ln w="9525">
            <a:noFill/>
            <a:round/>
            <a:headEnd/>
            <a:tailEnd/>
          </a:ln>
        </p:spPr>
      </p:pic>
      <p:sp>
        <p:nvSpPr>
          <p:cNvPr id="10" name="Titre 1"/>
          <p:cNvSpPr txBox="1">
            <a:spLocks/>
          </p:cNvSpPr>
          <p:nvPr/>
        </p:nvSpPr>
        <p:spPr bwMode="auto">
          <a:xfrm>
            <a:off x="979714" y="771202"/>
            <a:ext cx="8164286" cy="6179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eaLnBrk="1" hangingPunct="1"/>
            <a:r>
              <a:rPr lang="fr-FR" sz="3600" dirty="0" smtClean="0"/>
              <a:t>Un rayonnement solaire excellent….</a:t>
            </a:r>
            <a:br>
              <a:rPr lang="fr-FR" sz="3600" dirty="0" smtClean="0"/>
            </a:br>
            <a:r>
              <a:rPr lang="fr-FR" sz="1800" b="0" i="1" dirty="0" smtClean="0">
                <a:solidFill>
                  <a:schemeClr val="tx1"/>
                </a:solidFill>
              </a:rPr>
              <a:t>mais la richesse n’est pas encore exploitée</a:t>
            </a:r>
            <a:r>
              <a:rPr lang="fr-FR" sz="3600" dirty="0" smtClean="0"/>
              <a:t/>
            </a:r>
            <a:br>
              <a:rPr lang="fr-FR" sz="3600" dirty="0" smtClean="0"/>
            </a:br>
            <a:endParaRPr lang="fr-FR" sz="3600" b="0" kern="0" dirty="0" smtClean="0">
              <a:solidFill>
                <a:schemeClr val="tx1"/>
              </a:solidFill>
              <a:latin typeface="+mj-lt"/>
              <a:ea typeface="+mj-ea"/>
              <a:cs typeface="+mj-cs"/>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70000" lnSpcReduction="20000"/>
          </a:bodyPr>
          <a:lstStyle/>
          <a:p>
            <a:r>
              <a:rPr lang="fr-FR" b="1" dirty="0" smtClean="0">
                <a:solidFill>
                  <a:srgbClr val="C00000"/>
                </a:solidFill>
              </a:rPr>
              <a:t>La biomasse comme biocombustible pour produire de la chaleur et de l'électricité </a:t>
            </a:r>
            <a:r>
              <a:rPr lang="fr-FR" dirty="0" smtClean="0"/>
              <a:t>: </a:t>
            </a:r>
          </a:p>
          <a:p>
            <a:pPr lvl="1"/>
            <a:r>
              <a:rPr lang="fr-FR" b="1" dirty="0" smtClean="0">
                <a:solidFill>
                  <a:srgbClr val="C00000"/>
                </a:solidFill>
              </a:rPr>
              <a:t>Le bois</a:t>
            </a:r>
            <a:r>
              <a:rPr lang="fr-FR" dirty="0" smtClean="0"/>
              <a:t>, sous la forme traditionnelle de bûches mais aussi de plaquettes forestières (sous-produits d'exploitation forestière broyés), d'écorces, de bois de récupération. Densifié, le bois peut être présenté parfois sous forme de granulés ou de briquettes.</a:t>
            </a:r>
          </a:p>
          <a:p>
            <a:pPr lvl="1"/>
            <a:r>
              <a:rPr lang="fr-FR" b="1" dirty="0" smtClean="0">
                <a:solidFill>
                  <a:srgbClr val="C00000"/>
                </a:solidFill>
              </a:rPr>
              <a:t>La paille</a:t>
            </a:r>
            <a:r>
              <a:rPr lang="fr-FR" dirty="0" smtClean="0"/>
              <a:t>, mais aussi des résidus de culture et des productions dédiées, peuvent être utilisés comme combustibles.</a:t>
            </a:r>
          </a:p>
          <a:p>
            <a:pPr lvl="1"/>
            <a:r>
              <a:rPr lang="fr-FR" dirty="0" smtClean="0"/>
              <a:t>On peut également brûler à l'échelle industrielle du marc de raisin, des noyaux de fruits, des déchets d'usines papetières (liqueurs noires, boues papetières), des déchets de collectivités, etc. et aussi du biogaz issu de la fermentation de déchets divers mis en décharge ou traités dans des </a:t>
            </a:r>
            <a:r>
              <a:rPr lang="fr-FR" dirty="0" err="1" smtClean="0"/>
              <a:t>méthaniseurs</a:t>
            </a:r>
            <a:r>
              <a:rPr lang="fr-FR" dirty="0" smtClean="0"/>
              <a:t> (déchets verts, effluents d'usines agroalimentaires, déjections animales…).</a:t>
            </a:r>
            <a:endParaRPr lang="fr-FR"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dirty="0" smtClean="0">
                <a:solidFill>
                  <a:srgbClr val="C00000"/>
                </a:solidFill>
              </a:rPr>
              <a:t>PRINCIPAUX USAGES ET PROVENANCES DE LA BIOMASSE NON ALIMENTAIRE</a:t>
            </a:r>
            <a:endParaRPr lang="fr-FR" sz="2400" b="1" dirty="0">
              <a:solidFill>
                <a:srgbClr val="C00000"/>
              </a:solidFill>
            </a:endParaRPr>
          </a:p>
        </p:txBody>
      </p:sp>
      <p:pic>
        <p:nvPicPr>
          <p:cNvPr id="28674" name="Picture 2"/>
          <p:cNvPicPr>
            <a:picLocks noChangeAspect="1" noChangeArrowheads="1"/>
          </p:cNvPicPr>
          <p:nvPr/>
        </p:nvPicPr>
        <p:blipFill>
          <a:blip r:embed="rId3"/>
          <a:srcRect/>
          <a:stretch>
            <a:fillRect/>
          </a:stretch>
        </p:blipFill>
        <p:spPr bwMode="auto">
          <a:xfrm>
            <a:off x="0" y="0"/>
            <a:ext cx="0" cy="0"/>
          </a:xfrm>
          <a:prstGeom prst="rect">
            <a:avLst/>
          </a:prstGeom>
          <a:noFill/>
          <a:ln w="9525">
            <a:noFill/>
            <a:miter lim="800000"/>
            <a:headEnd/>
            <a:tailEnd/>
          </a:ln>
          <a:effectLst/>
        </p:spPr>
      </p:pic>
      <p:pic>
        <p:nvPicPr>
          <p:cNvPr id="28675" name="Picture 3"/>
          <p:cNvPicPr>
            <a:picLocks noChangeAspect="1" noChangeArrowheads="1"/>
          </p:cNvPicPr>
          <p:nvPr/>
        </p:nvPicPr>
        <p:blipFill>
          <a:blip r:embed="rId4" cstate="email"/>
          <a:srcRect/>
          <a:stretch>
            <a:fillRect/>
          </a:stretch>
        </p:blipFill>
        <p:spPr bwMode="auto">
          <a:xfrm>
            <a:off x="428596" y="1285860"/>
            <a:ext cx="7858180" cy="54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b="1" dirty="0" smtClean="0">
                <a:solidFill>
                  <a:srgbClr val="C00000"/>
                </a:solidFill>
              </a:rPr>
              <a:t>La biomasse, principale ressource énergétique renouvelable</a:t>
            </a:r>
            <a:endParaRPr lang="fr-FR" sz="3200" b="1" dirty="0">
              <a:solidFill>
                <a:srgbClr val="C00000"/>
              </a:solidFill>
            </a:endParaRPr>
          </a:p>
        </p:txBody>
      </p:sp>
      <p:sp>
        <p:nvSpPr>
          <p:cNvPr id="3" name="Espace réservé du contenu 2"/>
          <p:cNvSpPr>
            <a:spLocks noGrp="1"/>
          </p:cNvSpPr>
          <p:nvPr>
            <p:ph idx="1"/>
          </p:nvPr>
        </p:nvSpPr>
        <p:spPr/>
        <p:txBody>
          <a:bodyPr>
            <a:normAutofit/>
          </a:bodyPr>
          <a:lstStyle/>
          <a:p>
            <a:r>
              <a:rPr lang="fr-FR" sz="1800" dirty="0" smtClean="0"/>
              <a:t>Représente environ 80 % des énergies renouvelables dans le monde</a:t>
            </a:r>
          </a:p>
          <a:p>
            <a:r>
              <a:rPr lang="fr-FR" sz="1800" dirty="0" smtClean="0"/>
              <a:t>Représente environ 65 % des énergies renouvelables en Europe</a:t>
            </a:r>
          </a:p>
          <a:p>
            <a:endParaRPr lang="fr-FR" sz="1800" dirty="0" smtClean="0"/>
          </a:p>
          <a:p>
            <a:endParaRPr lang="fr-FR" sz="1800" dirty="0" smtClean="0"/>
          </a:p>
          <a:p>
            <a:endParaRPr lang="fr-FR" sz="1800" dirty="0" smtClean="0"/>
          </a:p>
          <a:p>
            <a:endParaRPr lang="fr-FR" sz="1800" dirty="0" smtClean="0"/>
          </a:p>
          <a:p>
            <a:endParaRPr lang="fr-FR" sz="1800" dirty="0" smtClean="0"/>
          </a:p>
          <a:p>
            <a:endParaRPr lang="fr-FR" sz="1800" dirty="0" smtClean="0"/>
          </a:p>
          <a:p>
            <a:endParaRPr lang="fr-FR" sz="1800" dirty="0" smtClean="0"/>
          </a:p>
          <a:p>
            <a:endParaRPr lang="fr-FR" sz="1800" dirty="0" smtClean="0"/>
          </a:p>
          <a:p>
            <a:r>
              <a:rPr lang="fr-FR" sz="1800" dirty="0" smtClean="0"/>
              <a:t>Actuellement fort développement de l'ensemble des filières biomasse</a:t>
            </a:r>
          </a:p>
          <a:p>
            <a:r>
              <a:rPr lang="fr-FR" sz="1800" dirty="0" smtClean="0"/>
              <a:t>Forte volonté politique (débouché pour l'agriculture, utilisation des terres, recherche d'indépendance énergétique)</a:t>
            </a:r>
          </a:p>
          <a:p>
            <a:pPr>
              <a:buNone/>
            </a:pPr>
            <a:endParaRPr lang="fr-FR" sz="1800" dirty="0" smtClean="0"/>
          </a:p>
        </p:txBody>
      </p:sp>
      <p:pic>
        <p:nvPicPr>
          <p:cNvPr id="1026" name="Picture 2"/>
          <p:cNvPicPr>
            <a:picLocks noChangeAspect="1" noChangeArrowheads="1"/>
          </p:cNvPicPr>
          <p:nvPr/>
        </p:nvPicPr>
        <p:blipFill>
          <a:blip r:embed="rId3" cstate="email"/>
          <a:srcRect/>
          <a:stretch>
            <a:fillRect/>
          </a:stretch>
        </p:blipFill>
        <p:spPr bwMode="auto">
          <a:xfrm>
            <a:off x="428596" y="2714620"/>
            <a:ext cx="7967688" cy="23526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b="1" dirty="0" smtClean="0">
                <a:solidFill>
                  <a:srgbClr val="C00000"/>
                </a:solidFill>
              </a:rPr>
              <a:t>La biomasse, principale ressource énergétique renouvelable</a:t>
            </a:r>
            <a:endParaRPr lang="fr-FR" sz="3200" b="1" dirty="0">
              <a:solidFill>
                <a:srgbClr val="C00000"/>
              </a:solidFill>
            </a:endParaRPr>
          </a:p>
        </p:txBody>
      </p:sp>
      <p:sp>
        <p:nvSpPr>
          <p:cNvPr id="3" name="Espace réservé du contenu 2"/>
          <p:cNvSpPr>
            <a:spLocks noGrp="1"/>
          </p:cNvSpPr>
          <p:nvPr>
            <p:ph idx="1"/>
          </p:nvPr>
        </p:nvSpPr>
        <p:spPr/>
        <p:txBody>
          <a:bodyPr>
            <a:normAutofit fontScale="62500" lnSpcReduction="20000"/>
          </a:bodyPr>
          <a:lstStyle/>
          <a:p>
            <a:r>
              <a:rPr lang="fr-FR" dirty="0" smtClean="0"/>
              <a:t>Historiquement, usage du bois sec, du charbon de bois, huile végétale et graisse animale, déchets de l'agriculture, bouses séchées de ruminants</a:t>
            </a:r>
          </a:p>
          <a:p>
            <a:r>
              <a:rPr lang="fr-FR" dirty="0" smtClean="0"/>
              <a:t>Usages historiques :</a:t>
            </a:r>
          </a:p>
          <a:p>
            <a:pPr lvl="1"/>
            <a:r>
              <a:rPr lang="fr-FR" dirty="0" smtClean="0"/>
              <a:t>Industrie (fonderie, verrerie)</a:t>
            </a:r>
          </a:p>
          <a:p>
            <a:pPr lvl="1"/>
            <a:r>
              <a:rPr lang="fr-FR" dirty="0" smtClean="0"/>
              <a:t>Cuisson (poêle, foyer)</a:t>
            </a:r>
          </a:p>
          <a:p>
            <a:pPr lvl="1"/>
            <a:r>
              <a:rPr lang="fr-FR" dirty="0" smtClean="0"/>
              <a:t>Chauffage (cheminée)</a:t>
            </a:r>
          </a:p>
          <a:p>
            <a:pPr lvl="1"/>
            <a:r>
              <a:rPr lang="fr-FR" dirty="0" smtClean="0"/>
              <a:t>Éclairage (cire d'abeille, etc.)</a:t>
            </a:r>
          </a:p>
          <a:p>
            <a:pPr lvl="1"/>
            <a:r>
              <a:rPr lang="fr-FR" dirty="0" smtClean="0"/>
              <a:t>Dans tous les cas, énergie extraite par combustion de la matière organique (réaction d'oxydation)</a:t>
            </a:r>
          </a:p>
          <a:p>
            <a:r>
              <a:rPr lang="fr-FR" dirty="0" smtClean="0"/>
              <a:t>Aujourd'hui</a:t>
            </a:r>
          </a:p>
          <a:p>
            <a:pPr lvl="1"/>
            <a:r>
              <a:rPr lang="fr-FR" dirty="0" smtClean="0"/>
              <a:t>Certains usages traditionnels demeurent, surtout en zones rurales (cuisson, chauffage principal)</a:t>
            </a:r>
          </a:p>
          <a:p>
            <a:pPr lvl="1"/>
            <a:r>
              <a:rPr lang="fr-FR" dirty="0" smtClean="0"/>
              <a:t>Nouveaux usages liés à de nouvelles formes de biomasse</a:t>
            </a:r>
          </a:p>
          <a:p>
            <a:pPr lvl="1"/>
            <a:r>
              <a:rPr lang="fr-FR" dirty="0" smtClean="0"/>
              <a:t>– Chauffage collectif</a:t>
            </a:r>
          </a:p>
          <a:p>
            <a:pPr lvl="1"/>
            <a:r>
              <a:rPr lang="fr-FR" dirty="0" smtClean="0"/>
              <a:t>– Transport (carburants)</a:t>
            </a:r>
          </a:p>
          <a:p>
            <a:pPr lvl="1"/>
            <a:r>
              <a:rPr lang="fr-FR" dirty="0" smtClean="0"/>
              <a:t>– Cogénération</a:t>
            </a:r>
            <a:endParaRPr lang="fr-F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71472" y="285728"/>
            <a:ext cx="8229600" cy="1143000"/>
          </a:xfrm>
        </p:spPr>
        <p:txBody>
          <a:bodyPr>
            <a:normAutofit/>
          </a:bodyPr>
          <a:lstStyle/>
          <a:p>
            <a:r>
              <a:rPr lang="fr-FR" sz="3200" b="1" dirty="0" smtClean="0">
                <a:solidFill>
                  <a:srgbClr val="C00000"/>
                </a:solidFill>
              </a:rPr>
              <a:t>Ressources énergétiques de la biomasse</a:t>
            </a:r>
            <a:endParaRPr lang="fr-FR" sz="3200" b="1" dirty="0">
              <a:solidFill>
                <a:srgbClr val="C00000"/>
              </a:solidFill>
            </a:endParaRPr>
          </a:p>
        </p:txBody>
      </p:sp>
      <p:sp>
        <p:nvSpPr>
          <p:cNvPr id="3" name="Espace réservé du contenu 2"/>
          <p:cNvSpPr>
            <a:spLocks noGrp="1"/>
          </p:cNvSpPr>
          <p:nvPr>
            <p:ph idx="1"/>
          </p:nvPr>
        </p:nvSpPr>
        <p:spPr/>
        <p:txBody>
          <a:bodyPr>
            <a:normAutofit fontScale="85000" lnSpcReduction="20000"/>
          </a:bodyPr>
          <a:lstStyle/>
          <a:p>
            <a:r>
              <a:rPr lang="fr-FR" b="1" dirty="0" smtClean="0"/>
              <a:t>Ressources ligneuses (bois et dérivés)</a:t>
            </a:r>
          </a:p>
          <a:p>
            <a:pPr lvl="1"/>
            <a:r>
              <a:rPr lang="fr-FR" dirty="0" smtClean="0"/>
              <a:t>Bois de feu, charbon de bois, gaz de bois, déchets de bois (copeaux, sciure)</a:t>
            </a:r>
          </a:p>
          <a:p>
            <a:pPr lvl="1"/>
            <a:r>
              <a:rPr lang="fr-FR" dirty="0" smtClean="0"/>
              <a:t>Déchets de l'industrie papetière (boues, liqueur noire)</a:t>
            </a:r>
          </a:p>
          <a:p>
            <a:r>
              <a:rPr lang="fr-FR" b="1" dirty="0" smtClean="0"/>
              <a:t>Résidus et déchets agricoles (culture et élevage)</a:t>
            </a:r>
          </a:p>
          <a:p>
            <a:pPr lvl="1"/>
            <a:r>
              <a:rPr lang="fr-FR" dirty="0" smtClean="0"/>
              <a:t>Balle de riz, paille, bagasse, bouse de vache, fumier, graisse animale etc.</a:t>
            </a:r>
          </a:p>
          <a:p>
            <a:r>
              <a:rPr lang="fr-FR" b="1" dirty="0" smtClean="0"/>
              <a:t>Cultures énergétiques</a:t>
            </a:r>
          </a:p>
          <a:p>
            <a:pPr lvl="1"/>
            <a:r>
              <a:rPr lang="fr-FR" dirty="0" smtClean="0"/>
              <a:t>Canne à sucre, sorgho, colza, soja, plantes oléagineuses, arbres</a:t>
            </a:r>
          </a:p>
          <a:p>
            <a:r>
              <a:rPr lang="fr-FR" b="1" dirty="0" smtClean="0"/>
              <a:t>Autres déchets organiques</a:t>
            </a:r>
          </a:p>
          <a:p>
            <a:pPr lvl="1"/>
            <a:r>
              <a:rPr lang="fr-FR" dirty="0" smtClean="0"/>
              <a:t>Déchets ménagers, déchets verts, cartons, papier, etc.</a:t>
            </a:r>
            <a:endParaRPr lang="fr-F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285728"/>
            <a:ext cx="8229600" cy="1143000"/>
          </a:xfrm>
        </p:spPr>
        <p:txBody>
          <a:bodyPr>
            <a:normAutofit/>
          </a:bodyPr>
          <a:lstStyle/>
          <a:p>
            <a:r>
              <a:rPr lang="fr-FR" sz="3200" b="1" dirty="0" smtClean="0">
                <a:solidFill>
                  <a:srgbClr val="C00000"/>
                </a:solidFill>
              </a:rPr>
              <a:t>Modes de valorisation de ces ressources</a:t>
            </a:r>
            <a:endParaRPr lang="fr-FR" sz="3200" b="1" dirty="0">
              <a:solidFill>
                <a:srgbClr val="C00000"/>
              </a:solidFill>
            </a:endParaRPr>
          </a:p>
        </p:txBody>
      </p:sp>
      <p:sp>
        <p:nvSpPr>
          <p:cNvPr id="3" name="Espace réservé du contenu 2"/>
          <p:cNvSpPr>
            <a:spLocks noGrp="1"/>
          </p:cNvSpPr>
          <p:nvPr>
            <p:ph idx="1"/>
          </p:nvPr>
        </p:nvSpPr>
        <p:spPr>
          <a:xfrm>
            <a:off x="457200" y="4214818"/>
            <a:ext cx="8229600" cy="2109782"/>
          </a:xfrm>
        </p:spPr>
        <p:txBody>
          <a:bodyPr>
            <a:normAutofit fontScale="92500" lnSpcReduction="20000"/>
          </a:bodyPr>
          <a:lstStyle/>
          <a:p>
            <a:r>
              <a:rPr lang="fr-FR" b="1" dirty="0" smtClean="0"/>
              <a:t>Usages</a:t>
            </a:r>
          </a:p>
          <a:p>
            <a:pPr lvl="1"/>
            <a:r>
              <a:rPr lang="fr-FR" dirty="0" smtClean="0"/>
              <a:t>Chauffage                                   </a:t>
            </a:r>
            <a:r>
              <a:rPr lang="fr-FR" b="1" i="1" dirty="0" smtClean="0"/>
              <a:t>Applicable à l'habitat</a:t>
            </a:r>
            <a:endParaRPr lang="fr-FR" dirty="0" smtClean="0"/>
          </a:p>
          <a:p>
            <a:pPr lvl="1"/>
            <a:r>
              <a:rPr lang="fr-FR" dirty="0" smtClean="0"/>
              <a:t>Production d'électricité</a:t>
            </a:r>
          </a:p>
          <a:p>
            <a:pPr lvl="1"/>
            <a:r>
              <a:rPr lang="fr-FR" dirty="0" smtClean="0"/>
              <a:t>Transport</a:t>
            </a:r>
          </a:p>
          <a:p>
            <a:pPr lvl="1"/>
            <a:r>
              <a:rPr lang="fr-FR" dirty="0" smtClean="0"/>
              <a:t>Fertilisant des sols (usage non énergétique)</a:t>
            </a:r>
            <a:endParaRPr lang="fr-FR" dirty="0"/>
          </a:p>
        </p:txBody>
      </p:sp>
      <p:pic>
        <p:nvPicPr>
          <p:cNvPr id="2050" name="Picture 2"/>
          <p:cNvPicPr>
            <a:picLocks noChangeAspect="1" noChangeArrowheads="1"/>
          </p:cNvPicPr>
          <p:nvPr/>
        </p:nvPicPr>
        <p:blipFill>
          <a:blip r:embed="rId3" cstate="email"/>
          <a:srcRect/>
          <a:stretch>
            <a:fillRect/>
          </a:stretch>
        </p:blipFill>
        <p:spPr bwMode="auto">
          <a:xfrm>
            <a:off x="500034" y="1643050"/>
            <a:ext cx="7581900" cy="2552700"/>
          </a:xfrm>
          <a:prstGeom prst="rect">
            <a:avLst/>
          </a:prstGeom>
          <a:noFill/>
          <a:ln w="9525">
            <a:noFill/>
            <a:miter lim="800000"/>
            <a:headEnd/>
            <a:tailEnd/>
          </a:ln>
          <a:effectLst/>
        </p:spPr>
      </p:pic>
      <p:sp>
        <p:nvSpPr>
          <p:cNvPr id="5" name="Accolade fermante 4"/>
          <p:cNvSpPr/>
          <p:nvPr/>
        </p:nvSpPr>
        <p:spPr>
          <a:xfrm>
            <a:off x="4572000" y="4786322"/>
            <a:ext cx="214314" cy="57150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357166"/>
            <a:ext cx="8229600" cy="1143000"/>
          </a:xfrm>
        </p:spPr>
        <p:txBody>
          <a:bodyPr>
            <a:normAutofit/>
          </a:bodyPr>
          <a:lstStyle/>
          <a:p>
            <a:r>
              <a:rPr lang="fr-FR" sz="3200" b="1" dirty="0" smtClean="0">
                <a:solidFill>
                  <a:srgbClr val="C00000"/>
                </a:solidFill>
              </a:rPr>
              <a:t>Trois grandes filières</a:t>
            </a:r>
            <a:endParaRPr lang="fr-FR" sz="3200" b="1" dirty="0">
              <a:solidFill>
                <a:srgbClr val="C00000"/>
              </a:solidFill>
            </a:endParaRPr>
          </a:p>
        </p:txBody>
      </p:sp>
      <p:sp>
        <p:nvSpPr>
          <p:cNvPr id="3" name="Espace réservé du contenu 2"/>
          <p:cNvSpPr>
            <a:spLocks noGrp="1"/>
          </p:cNvSpPr>
          <p:nvPr>
            <p:ph idx="1"/>
          </p:nvPr>
        </p:nvSpPr>
        <p:spPr/>
        <p:txBody>
          <a:bodyPr/>
          <a:lstStyle/>
          <a:p>
            <a:r>
              <a:rPr lang="fr-FR" b="1" dirty="0" smtClean="0"/>
              <a:t>Solide : Bois-énergie</a:t>
            </a:r>
          </a:p>
          <a:p>
            <a:r>
              <a:rPr lang="fr-FR" b="1" dirty="0" smtClean="0"/>
              <a:t>Liquide : Agro-carburants</a:t>
            </a:r>
          </a:p>
          <a:p>
            <a:r>
              <a:rPr lang="fr-FR" b="1" dirty="0" smtClean="0"/>
              <a:t>Gaz : Biogaz</a:t>
            </a:r>
            <a:endParaRPr lang="fr-F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653210"/>
          </a:xfrm>
        </p:spPr>
        <p:txBody>
          <a:bodyPr>
            <a:normAutofit/>
          </a:bodyPr>
          <a:lstStyle/>
          <a:p>
            <a:r>
              <a:rPr lang="fr-FR" sz="3200" b="1" dirty="0" smtClean="0">
                <a:solidFill>
                  <a:srgbClr val="C00000"/>
                </a:solidFill>
              </a:rPr>
              <a:t>1. Bois-énergie : Ressource</a:t>
            </a:r>
            <a:endParaRPr lang="fr-FR" sz="3200" b="1" dirty="0">
              <a:solidFill>
                <a:srgbClr val="C00000"/>
              </a:solidFill>
            </a:endParaRPr>
          </a:p>
        </p:txBody>
      </p:sp>
      <p:sp>
        <p:nvSpPr>
          <p:cNvPr id="3" name="Espace réservé du contenu 2"/>
          <p:cNvSpPr>
            <a:spLocks noGrp="1"/>
          </p:cNvSpPr>
          <p:nvPr>
            <p:ph idx="1"/>
          </p:nvPr>
        </p:nvSpPr>
        <p:spPr/>
        <p:txBody>
          <a:bodyPr/>
          <a:lstStyle/>
          <a:p>
            <a:r>
              <a:rPr lang="fr-FR" b="1" dirty="0" smtClean="0"/>
              <a:t>Dans le monde</a:t>
            </a:r>
          </a:p>
          <a:p>
            <a:pPr lvl="1"/>
            <a:r>
              <a:rPr lang="fr-FR" dirty="0" smtClean="0"/>
              <a:t>Tendance à la déforestation en Afrique, Amérique (Amazonie), Asie liée à la pression agricole (production pour l'alimentation humaine, pour le bétail, pour les biocarburants)</a:t>
            </a:r>
          </a:p>
          <a:p>
            <a:pPr lvl="1"/>
            <a:r>
              <a:rPr lang="fr-FR" dirty="0" smtClean="0"/>
              <a:t>Pression sur les forêts primaires</a:t>
            </a:r>
            <a:endParaRPr lang="fr-F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724648"/>
          </a:xfrm>
        </p:spPr>
        <p:txBody>
          <a:bodyPr>
            <a:normAutofit/>
          </a:bodyPr>
          <a:lstStyle/>
          <a:p>
            <a:r>
              <a:rPr lang="fr-FR" sz="3200" b="1" dirty="0" smtClean="0">
                <a:solidFill>
                  <a:srgbClr val="C00000"/>
                </a:solidFill>
              </a:rPr>
              <a:t>1. Bois-énergie : Différentes formes</a:t>
            </a:r>
            <a:endParaRPr lang="fr-FR" sz="3200" b="1" dirty="0">
              <a:solidFill>
                <a:srgbClr val="C00000"/>
              </a:solidFill>
            </a:endParaRPr>
          </a:p>
        </p:txBody>
      </p:sp>
      <p:pic>
        <p:nvPicPr>
          <p:cNvPr id="3074" name="Picture 2"/>
          <p:cNvPicPr>
            <a:picLocks noChangeAspect="1" noChangeArrowheads="1"/>
          </p:cNvPicPr>
          <p:nvPr/>
        </p:nvPicPr>
        <p:blipFill>
          <a:blip r:embed="rId3" cstate="email"/>
          <a:srcRect/>
          <a:stretch>
            <a:fillRect/>
          </a:stretch>
        </p:blipFill>
        <p:spPr bwMode="auto">
          <a:xfrm>
            <a:off x="1000100" y="1571612"/>
            <a:ext cx="6805630" cy="4870844"/>
          </a:xfrm>
          <a:prstGeom prst="rect">
            <a:avLst/>
          </a:prstGeom>
          <a:noFill/>
          <a:ln w="9525">
            <a:noFill/>
            <a:miter lim="800000"/>
            <a:headEnd/>
            <a:tailEnd/>
          </a:ln>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510334"/>
          </a:xfrm>
        </p:spPr>
        <p:txBody>
          <a:bodyPr>
            <a:noAutofit/>
          </a:bodyPr>
          <a:lstStyle/>
          <a:p>
            <a:r>
              <a:rPr lang="fr-FR" sz="3200" b="1" dirty="0" smtClean="0">
                <a:solidFill>
                  <a:srgbClr val="C00000"/>
                </a:solidFill>
              </a:rPr>
              <a:t>Bois-énergie : C'est quoi ?</a:t>
            </a:r>
            <a:endParaRPr lang="fr-FR" sz="3200" b="1" dirty="0">
              <a:solidFill>
                <a:srgbClr val="C00000"/>
              </a:solidFill>
            </a:endParaRPr>
          </a:p>
        </p:txBody>
      </p:sp>
      <p:sp>
        <p:nvSpPr>
          <p:cNvPr id="3" name="Espace réservé du contenu 2"/>
          <p:cNvSpPr>
            <a:spLocks noGrp="1"/>
          </p:cNvSpPr>
          <p:nvPr>
            <p:ph idx="1"/>
          </p:nvPr>
        </p:nvSpPr>
        <p:spPr>
          <a:xfrm>
            <a:off x="457200" y="1500174"/>
            <a:ext cx="8229600" cy="4824426"/>
          </a:xfrm>
        </p:spPr>
        <p:txBody>
          <a:bodyPr>
            <a:normAutofit fontScale="55000" lnSpcReduction="20000"/>
          </a:bodyPr>
          <a:lstStyle/>
          <a:p>
            <a:r>
              <a:rPr lang="fr-FR" b="1" dirty="0" smtClean="0"/>
              <a:t>Composition chimique</a:t>
            </a:r>
          </a:p>
          <a:p>
            <a:endParaRPr lang="fr-FR" b="1" dirty="0" smtClean="0"/>
          </a:p>
          <a:p>
            <a:endParaRPr lang="fr-FR" b="1" dirty="0" smtClean="0"/>
          </a:p>
          <a:p>
            <a:endParaRPr lang="fr-FR" b="1" dirty="0" smtClean="0"/>
          </a:p>
          <a:p>
            <a:endParaRPr lang="fr-FR" b="1" dirty="0" smtClean="0"/>
          </a:p>
          <a:p>
            <a:endParaRPr lang="fr-FR" b="1" dirty="0" smtClean="0"/>
          </a:p>
          <a:p>
            <a:pPr lvl="1"/>
            <a:r>
              <a:rPr lang="fr-FR" dirty="0" smtClean="0"/>
              <a:t>+ eau + autres (résines, tanins, etc.)</a:t>
            </a:r>
          </a:p>
          <a:p>
            <a:r>
              <a:rPr lang="fr-FR" b="1" dirty="0" smtClean="0"/>
              <a:t>Composition en masse par élément</a:t>
            </a:r>
          </a:p>
          <a:p>
            <a:pPr lvl="1"/>
            <a:r>
              <a:rPr lang="fr-FR" dirty="0" smtClean="0"/>
              <a:t>Carbone : environ 50 %</a:t>
            </a:r>
          </a:p>
          <a:p>
            <a:pPr lvl="1"/>
            <a:r>
              <a:rPr lang="fr-FR" dirty="0" smtClean="0"/>
              <a:t>Hydrogène : environ 6 %</a:t>
            </a:r>
          </a:p>
          <a:p>
            <a:pPr lvl="1"/>
            <a:r>
              <a:rPr lang="fr-FR" dirty="0" smtClean="0"/>
              <a:t>Oxygène : environ 44 %</a:t>
            </a:r>
          </a:p>
          <a:p>
            <a:pPr lvl="1"/>
            <a:r>
              <a:rPr lang="fr-FR" dirty="0" smtClean="0"/>
              <a:t>Azote : &lt; 1%</a:t>
            </a:r>
          </a:p>
          <a:p>
            <a:r>
              <a:rPr lang="fr-FR" b="1" dirty="0" smtClean="0"/>
              <a:t>Pouvoir Calorifique Supérieur 18 à 20 MJ/kg </a:t>
            </a:r>
            <a:r>
              <a:rPr lang="fr-FR" b="1" i="1" dirty="0" smtClean="0"/>
              <a:t>mat. sèche</a:t>
            </a:r>
          </a:p>
          <a:p>
            <a:pPr lvl="1"/>
            <a:r>
              <a:rPr lang="fr-FR" dirty="0" smtClean="0"/>
              <a:t>Quantité d'énergie extractible du bois</a:t>
            </a:r>
          </a:p>
          <a:p>
            <a:pPr lvl="1"/>
            <a:r>
              <a:rPr lang="fr-FR" dirty="0" smtClean="0"/>
              <a:t>Varie assez peu selon l'essence du bois</a:t>
            </a:r>
          </a:p>
          <a:p>
            <a:endParaRPr lang="fr-FR" i="1" dirty="0" smtClean="0"/>
          </a:p>
          <a:p>
            <a:pPr algn="ctr">
              <a:buNone/>
            </a:pPr>
            <a:r>
              <a:rPr lang="fr-FR" i="1" dirty="0" smtClean="0"/>
              <a:t>PCS brut = PCS sec⋅(1−H b)</a:t>
            </a:r>
            <a:endParaRPr lang="fr-FR" dirty="0"/>
          </a:p>
        </p:txBody>
      </p:sp>
      <p:pic>
        <p:nvPicPr>
          <p:cNvPr id="4098" name="Picture 2"/>
          <p:cNvPicPr>
            <a:picLocks noChangeAspect="1" noChangeArrowheads="1"/>
          </p:cNvPicPr>
          <p:nvPr/>
        </p:nvPicPr>
        <p:blipFill>
          <a:blip r:embed="rId3" cstate="email"/>
          <a:srcRect/>
          <a:stretch>
            <a:fillRect/>
          </a:stretch>
        </p:blipFill>
        <p:spPr bwMode="auto">
          <a:xfrm>
            <a:off x="1285852" y="1857364"/>
            <a:ext cx="6794548" cy="1143008"/>
          </a:xfrm>
          <a:prstGeom prst="rect">
            <a:avLst/>
          </a:prstGeom>
          <a:noFill/>
          <a:ln w="9525">
            <a:noFill/>
            <a:miter lim="800000"/>
            <a:headEnd/>
            <a:tailEnd/>
          </a:ln>
          <a:effectLst/>
        </p:spPr>
      </p:pic>
      <p:pic>
        <p:nvPicPr>
          <p:cNvPr id="4099" name="Picture 3"/>
          <p:cNvPicPr>
            <a:picLocks noChangeAspect="1" noChangeArrowheads="1"/>
          </p:cNvPicPr>
          <p:nvPr/>
        </p:nvPicPr>
        <p:blipFill>
          <a:blip r:embed="rId4" cstate="email"/>
          <a:srcRect/>
          <a:stretch>
            <a:fillRect/>
          </a:stretch>
        </p:blipFill>
        <p:spPr bwMode="auto">
          <a:xfrm>
            <a:off x="6286512" y="5000636"/>
            <a:ext cx="2628900" cy="1685925"/>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28"/>
          <p:cNvGrpSpPr/>
          <p:nvPr/>
        </p:nvGrpSpPr>
        <p:grpSpPr>
          <a:xfrm>
            <a:off x="479853" y="1757625"/>
            <a:ext cx="1839828" cy="735931"/>
            <a:chOff x="3059" y="20268"/>
            <a:chExt cx="1839828" cy="735931"/>
          </a:xfrm>
        </p:grpSpPr>
        <p:sp>
          <p:nvSpPr>
            <p:cNvPr id="51" name="Rectangle 50"/>
            <p:cNvSpPr/>
            <p:nvPr/>
          </p:nvSpPr>
          <p:spPr>
            <a:xfrm>
              <a:off x="3059" y="20268"/>
              <a:ext cx="1839828" cy="735931"/>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2" name="Rectangle 51"/>
            <p:cNvSpPr/>
            <p:nvPr/>
          </p:nvSpPr>
          <p:spPr>
            <a:xfrm>
              <a:off x="3059" y="20268"/>
              <a:ext cx="1839828" cy="73593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fr-FR" sz="1900" b="1" kern="1200" dirty="0" smtClean="0">
                  <a:solidFill>
                    <a:schemeClr val="tx1"/>
                  </a:solidFill>
                </a:rPr>
                <a:t>Programme solaire</a:t>
              </a:r>
              <a:endParaRPr lang="fr-FR" sz="1900" b="1" kern="1200" dirty="0">
                <a:solidFill>
                  <a:schemeClr val="tx1"/>
                </a:solidFill>
              </a:endParaRPr>
            </a:p>
          </p:txBody>
        </p:sp>
      </p:grpSp>
      <p:grpSp>
        <p:nvGrpSpPr>
          <p:cNvPr id="3" name="Groupe 29"/>
          <p:cNvGrpSpPr/>
          <p:nvPr/>
        </p:nvGrpSpPr>
        <p:grpSpPr>
          <a:xfrm>
            <a:off x="479853" y="2493556"/>
            <a:ext cx="1839828" cy="2371679"/>
            <a:chOff x="3059" y="756199"/>
            <a:chExt cx="1839828" cy="2371679"/>
          </a:xfrm>
        </p:grpSpPr>
        <p:sp>
          <p:nvSpPr>
            <p:cNvPr id="49" name="Rectangle 48"/>
            <p:cNvSpPr/>
            <p:nvPr/>
          </p:nvSpPr>
          <p:spPr>
            <a:xfrm>
              <a:off x="3059" y="756199"/>
              <a:ext cx="1839828" cy="2235194"/>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50" name="Rectangle 49"/>
            <p:cNvSpPr/>
            <p:nvPr/>
          </p:nvSpPr>
          <p:spPr>
            <a:xfrm>
              <a:off x="3059" y="756199"/>
              <a:ext cx="1839828" cy="237167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fr-FR" sz="1800" kern="1200" dirty="0" smtClean="0"/>
                <a:t>2000 MW </a:t>
              </a:r>
              <a:r>
                <a:rPr lang="fr-FR" sz="1800" b="0" kern="1200" dirty="0" smtClean="0"/>
                <a:t>à l’horizon </a:t>
              </a:r>
              <a:r>
                <a:rPr lang="fr-FR" sz="1800" kern="1200" dirty="0" smtClean="0"/>
                <a:t>2020</a:t>
              </a:r>
              <a:endParaRPr lang="fr-FR" sz="1800" kern="1200" dirty="0"/>
            </a:p>
            <a:p>
              <a:pPr marL="171450" lvl="1" indent="-171450" algn="l" defTabSz="800100">
                <a:lnSpc>
                  <a:spcPct val="90000"/>
                </a:lnSpc>
                <a:spcBef>
                  <a:spcPct val="0"/>
                </a:spcBef>
                <a:spcAft>
                  <a:spcPct val="15000"/>
                </a:spcAft>
                <a:buChar char="••"/>
              </a:pPr>
              <a:r>
                <a:rPr lang="fr-FR" sz="1800" kern="1200" dirty="0" smtClean="0"/>
                <a:t>-&gt; 4,5 </a:t>
              </a:r>
              <a:r>
                <a:rPr lang="fr-FR" sz="1800" kern="1200" dirty="0" err="1" smtClean="0"/>
                <a:t>TWh</a:t>
              </a:r>
              <a:endParaRPr lang="fr-FR" sz="1800" kern="1200" dirty="0"/>
            </a:p>
            <a:p>
              <a:pPr marL="171450" lvl="1" indent="-171450" algn="l" defTabSz="800100">
                <a:lnSpc>
                  <a:spcPct val="90000"/>
                </a:lnSpc>
                <a:spcBef>
                  <a:spcPct val="0"/>
                </a:spcBef>
                <a:spcAft>
                  <a:spcPct val="15000"/>
                </a:spcAft>
                <a:buChar char="••"/>
              </a:pPr>
              <a:endParaRPr lang="fr-FR" sz="1800" kern="1200" dirty="0"/>
            </a:p>
            <a:p>
              <a:pPr marL="171450" lvl="1" indent="-171450" algn="l" defTabSz="800100">
                <a:lnSpc>
                  <a:spcPct val="90000"/>
                </a:lnSpc>
                <a:spcBef>
                  <a:spcPct val="0"/>
                </a:spcBef>
                <a:spcAft>
                  <a:spcPct val="15000"/>
                </a:spcAft>
                <a:buChar char="••"/>
              </a:pPr>
              <a:r>
                <a:rPr lang="fr-FR" sz="1800" b="0" kern="1200" dirty="0" smtClean="0">
                  <a:solidFill>
                    <a:schemeClr val="bg1">
                      <a:lumMod val="50000"/>
                    </a:schemeClr>
                  </a:solidFill>
                </a:rPr>
                <a:t>Porteur du programme: MASEN</a:t>
              </a:r>
              <a:endParaRPr lang="fr-FR" sz="1800" b="0" kern="1200" dirty="0">
                <a:solidFill>
                  <a:schemeClr val="bg1">
                    <a:lumMod val="50000"/>
                  </a:schemeClr>
                </a:solidFill>
              </a:endParaRPr>
            </a:p>
          </p:txBody>
        </p:sp>
      </p:grpSp>
      <p:grpSp>
        <p:nvGrpSpPr>
          <p:cNvPr id="4" name="Groupe 30"/>
          <p:cNvGrpSpPr/>
          <p:nvPr/>
        </p:nvGrpSpPr>
        <p:grpSpPr>
          <a:xfrm>
            <a:off x="2577257" y="1757625"/>
            <a:ext cx="1839828" cy="735931"/>
            <a:chOff x="2100463" y="20268"/>
            <a:chExt cx="1839828" cy="735931"/>
          </a:xfrm>
        </p:grpSpPr>
        <p:sp>
          <p:nvSpPr>
            <p:cNvPr id="47" name="Rectangle 46"/>
            <p:cNvSpPr/>
            <p:nvPr/>
          </p:nvSpPr>
          <p:spPr>
            <a:xfrm>
              <a:off x="2100463" y="20268"/>
              <a:ext cx="1839828" cy="735931"/>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8" name="Rectangle 47"/>
            <p:cNvSpPr/>
            <p:nvPr/>
          </p:nvSpPr>
          <p:spPr>
            <a:xfrm>
              <a:off x="2100463" y="20268"/>
              <a:ext cx="1839828" cy="73593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fr-FR" sz="1900" b="1" kern="1200" dirty="0" smtClean="0">
                  <a:solidFill>
                    <a:schemeClr val="tx1"/>
                  </a:solidFill>
                </a:rPr>
                <a:t>Programme éolien</a:t>
              </a:r>
              <a:endParaRPr lang="fr-FR" sz="1900" b="1" kern="1200" dirty="0">
                <a:solidFill>
                  <a:schemeClr val="tx1"/>
                </a:solidFill>
              </a:endParaRPr>
            </a:p>
          </p:txBody>
        </p:sp>
      </p:grpSp>
      <p:grpSp>
        <p:nvGrpSpPr>
          <p:cNvPr id="5" name="Groupe 31"/>
          <p:cNvGrpSpPr/>
          <p:nvPr/>
        </p:nvGrpSpPr>
        <p:grpSpPr>
          <a:xfrm>
            <a:off x="2577257" y="2493557"/>
            <a:ext cx="1839828" cy="2248256"/>
            <a:chOff x="2100463" y="756199"/>
            <a:chExt cx="1839828" cy="2371679"/>
          </a:xfrm>
        </p:grpSpPr>
        <p:sp>
          <p:nvSpPr>
            <p:cNvPr id="45" name="Rectangle 44"/>
            <p:cNvSpPr/>
            <p:nvPr/>
          </p:nvSpPr>
          <p:spPr>
            <a:xfrm>
              <a:off x="2100463" y="756199"/>
              <a:ext cx="1839828" cy="2371679"/>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46" name="Rectangle 45"/>
            <p:cNvSpPr/>
            <p:nvPr/>
          </p:nvSpPr>
          <p:spPr>
            <a:xfrm>
              <a:off x="2100463" y="756199"/>
              <a:ext cx="1839828" cy="237167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fr-FR" sz="1800" kern="1200" dirty="0" smtClean="0"/>
                <a:t>2000 MW </a:t>
              </a:r>
              <a:r>
                <a:rPr lang="fr-FR" sz="1800" b="0" kern="1200" dirty="0" smtClean="0"/>
                <a:t>à l’horizon </a:t>
              </a:r>
              <a:r>
                <a:rPr lang="fr-FR" sz="1800" kern="1200" dirty="0" smtClean="0"/>
                <a:t>2020</a:t>
              </a:r>
              <a:endParaRPr lang="fr-FR" sz="1800" kern="1200" dirty="0"/>
            </a:p>
            <a:p>
              <a:pPr marL="171450" lvl="1" indent="-171450" algn="l" defTabSz="800100">
                <a:lnSpc>
                  <a:spcPct val="90000"/>
                </a:lnSpc>
                <a:spcBef>
                  <a:spcPct val="0"/>
                </a:spcBef>
                <a:spcAft>
                  <a:spcPct val="15000"/>
                </a:spcAft>
                <a:buChar char="••"/>
              </a:pPr>
              <a:r>
                <a:rPr lang="fr-FR" sz="1800" kern="1200" dirty="0" smtClean="0"/>
                <a:t>-&gt; 6 </a:t>
              </a:r>
              <a:r>
                <a:rPr lang="fr-FR" sz="1800" kern="1200" dirty="0" err="1" smtClean="0"/>
                <a:t>TWh</a:t>
              </a:r>
              <a:endParaRPr lang="fr-FR" sz="1800" kern="1200" dirty="0"/>
            </a:p>
            <a:p>
              <a:pPr marL="171450" lvl="1" indent="-171450" algn="l" defTabSz="800100">
                <a:lnSpc>
                  <a:spcPct val="90000"/>
                </a:lnSpc>
                <a:spcBef>
                  <a:spcPct val="0"/>
                </a:spcBef>
                <a:spcAft>
                  <a:spcPct val="15000"/>
                </a:spcAft>
                <a:buChar char="••"/>
              </a:pPr>
              <a:endParaRPr lang="fr-FR" sz="1800" kern="1200" dirty="0"/>
            </a:p>
            <a:p>
              <a:pPr marL="171450" lvl="1" indent="-171450" algn="l" defTabSz="800100">
                <a:lnSpc>
                  <a:spcPct val="90000"/>
                </a:lnSpc>
                <a:spcBef>
                  <a:spcPct val="0"/>
                </a:spcBef>
                <a:spcAft>
                  <a:spcPct val="15000"/>
                </a:spcAft>
                <a:buChar char="••"/>
              </a:pPr>
              <a:r>
                <a:rPr lang="fr-FR" sz="1800" b="0" kern="1200" dirty="0" smtClean="0">
                  <a:solidFill>
                    <a:schemeClr val="bg1">
                      <a:lumMod val="50000"/>
                    </a:schemeClr>
                  </a:solidFill>
                </a:rPr>
                <a:t>Porteur du programme: ONE</a:t>
              </a:r>
              <a:endParaRPr lang="fr-FR" sz="1800" b="0" kern="1200" dirty="0">
                <a:solidFill>
                  <a:schemeClr val="bg1">
                    <a:lumMod val="50000"/>
                  </a:schemeClr>
                </a:solidFill>
              </a:endParaRPr>
            </a:p>
          </p:txBody>
        </p:sp>
      </p:grpSp>
      <p:grpSp>
        <p:nvGrpSpPr>
          <p:cNvPr id="6" name="Groupe 32"/>
          <p:cNvGrpSpPr/>
          <p:nvPr/>
        </p:nvGrpSpPr>
        <p:grpSpPr>
          <a:xfrm>
            <a:off x="4674661" y="1757625"/>
            <a:ext cx="1839828" cy="735931"/>
            <a:chOff x="4197867" y="20268"/>
            <a:chExt cx="1839828" cy="735931"/>
          </a:xfrm>
        </p:grpSpPr>
        <p:sp>
          <p:nvSpPr>
            <p:cNvPr id="43" name="Rectangle 42"/>
            <p:cNvSpPr/>
            <p:nvPr/>
          </p:nvSpPr>
          <p:spPr>
            <a:xfrm>
              <a:off x="4197867" y="20268"/>
              <a:ext cx="1839828" cy="735931"/>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 name="Rectangle 43"/>
            <p:cNvSpPr/>
            <p:nvPr/>
          </p:nvSpPr>
          <p:spPr>
            <a:xfrm>
              <a:off x="4197867" y="20268"/>
              <a:ext cx="1839828" cy="73593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fr-FR" sz="1900" b="1" kern="1200" dirty="0" smtClean="0">
                  <a:solidFill>
                    <a:schemeClr val="tx1"/>
                  </a:solidFill>
                </a:rPr>
                <a:t>Intégration industrielle des ER</a:t>
              </a:r>
              <a:endParaRPr lang="fr-FR" sz="1900" b="1" kern="1200" dirty="0">
                <a:solidFill>
                  <a:schemeClr val="tx1"/>
                </a:solidFill>
              </a:endParaRPr>
            </a:p>
          </p:txBody>
        </p:sp>
      </p:grpSp>
      <p:grpSp>
        <p:nvGrpSpPr>
          <p:cNvPr id="7" name="Groupe 33"/>
          <p:cNvGrpSpPr/>
          <p:nvPr/>
        </p:nvGrpSpPr>
        <p:grpSpPr>
          <a:xfrm>
            <a:off x="4674661" y="2493557"/>
            <a:ext cx="1839828" cy="2248256"/>
            <a:chOff x="4197867" y="756199"/>
            <a:chExt cx="1839828" cy="2371679"/>
          </a:xfrm>
        </p:grpSpPr>
        <p:sp>
          <p:nvSpPr>
            <p:cNvPr id="41" name="Rectangle 40"/>
            <p:cNvSpPr/>
            <p:nvPr/>
          </p:nvSpPr>
          <p:spPr>
            <a:xfrm>
              <a:off x="4197867" y="756199"/>
              <a:ext cx="1839828" cy="2371679"/>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42" name="Rectangle 41"/>
            <p:cNvSpPr/>
            <p:nvPr/>
          </p:nvSpPr>
          <p:spPr>
            <a:xfrm>
              <a:off x="4197867" y="756199"/>
              <a:ext cx="1839828" cy="237167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fr-FR" sz="1800" b="0" kern="1200" dirty="0" smtClean="0"/>
                <a:t>3 secteurs ciblés:  </a:t>
              </a:r>
              <a:r>
                <a:rPr lang="fr-FR" sz="1800" kern="1200" dirty="0" smtClean="0"/>
                <a:t>Eolien,          Solaire,         EE</a:t>
              </a:r>
              <a:endParaRPr lang="fr-FR" sz="1800" kern="1200" dirty="0"/>
            </a:p>
          </p:txBody>
        </p:sp>
      </p:grpSp>
      <p:grpSp>
        <p:nvGrpSpPr>
          <p:cNvPr id="8" name="Groupe 34"/>
          <p:cNvGrpSpPr/>
          <p:nvPr/>
        </p:nvGrpSpPr>
        <p:grpSpPr>
          <a:xfrm>
            <a:off x="6772066" y="1757625"/>
            <a:ext cx="1839828" cy="735931"/>
            <a:chOff x="6295272" y="20268"/>
            <a:chExt cx="1839828" cy="735931"/>
          </a:xfrm>
        </p:grpSpPr>
        <p:sp>
          <p:nvSpPr>
            <p:cNvPr id="39" name="Rectangle 38"/>
            <p:cNvSpPr/>
            <p:nvPr/>
          </p:nvSpPr>
          <p:spPr>
            <a:xfrm>
              <a:off x="6295272" y="20268"/>
              <a:ext cx="1839828" cy="735931"/>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0" name="Rectangle 39"/>
            <p:cNvSpPr/>
            <p:nvPr/>
          </p:nvSpPr>
          <p:spPr>
            <a:xfrm>
              <a:off x="6295272" y="20268"/>
              <a:ext cx="1839828" cy="73593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fr-FR" sz="1900" b="1" kern="1200" dirty="0" smtClean="0">
                  <a:solidFill>
                    <a:schemeClr val="tx1"/>
                  </a:solidFill>
                </a:rPr>
                <a:t>Programme d’EE</a:t>
              </a:r>
              <a:endParaRPr lang="fr-FR" sz="1900" b="1" kern="1200" dirty="0">
                <a:solidFill>
                  <a:schemeClr val="tx1"/>
                </a:solidFill>
              </a:endParaRPr>
            </a:p>
          </p:txBody>
        </p:sp>
      </p:grpSp>
      <p:grpSp>
        <p:nvGrpSpPr>
          <p:cNvPr id="9" name="Groupe 35"/>
          <p:cNvGrpSpPr/>
          <p:nvPr/>
        </p:nvGrpSpPr>
        <p:grpSpPr>
          <a:xfrm>
            <a:off x="6772066" y="2493556"/>
            <a:ext cx="1839828" cy="2248257"/>
            <a:chOff x="6295272" y="756199"/>
            <a:chExt cx="1839828" cy="2371679"/>
          </a:xfrm>
        </p:grpSpPr>
        <p:sp>
          <p:nvSpPr>
            <p:cNvPr id="37" name="Rectangle 36"/>
            <p:cNvSpPr/>
            <p:nvPr/>
          </p:nvSpPr>
          <p:spPr>
            <a:xfrm>
              <a:off x="6295272" y="756199"/>
              <a:ext cx="1839828" cy="2371679"/>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fr-FR" dirty="0"/>
            </a:p>
          </p:txBody>
        </p:sp>
        <p:sp>
          <p:nvSpPr>
            <p:cNvPr id="38" name="Rectangle 37"/>
            <p:cNvSpPr/>
            <p:nvPr/>
          </p:nvSpPr>
          <p:spPr>
            <a:xfrm>
              <a:off x="6295272" y="756199"/>
              <a:ext cx="1839828" cy="237167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fr-FR" sz="1600" b="0" kern="1200" dirty="0" smtClean="0"/>
                <a:t>Réduction de </a:t>
              </a:r>
              <a:r>
                <a:rPr lang="fr-FR" sz="1600" kern="1200" dirty="0" smtClean="0"/>
                <a:t>12% </a:t>
              </a:r>
              <a:r>
                <a:rPr lang="fr-FR" sz="1600" b="0" kern="1200" dirty="0" smtClean="0"/>
                <a:t>de la consommation énergétique d’ici</a:t>
              </a:r>
              <a:r>
                <a:rPr lang="fr-FR" sz="1600" kern="1200" dirty="0" smtClean="0"/>
                <a:t> 2020</a:t>
              </a:r>
              <a:r>
                <a:rPr lang="fr-FR" sz="1600" b="0" kern="1200" dirty="0" smtClean="0"/>
                <a:t>, et</a:t>
              </a:r>
              <a:r>
                <a:rPr lang="fr-FR" sz="1600" kern="1200" dirty="0" smtClean="0"/>
                <a:t> 15% </a:t>
              </a:r>
              <a:r>
                <a:rPr lang="fr-FR" sz="1600" b="0" kern="1200" dirty="0" smtClean="0"/>
                <a:t>d’ici</a:t>
              </a:r>
              <a:r>
                <a:rPr lang="fr-FR" sz="1600" kern="1200" dirty="0" smtClean="0"/>
                <a:t> 2030</a:t>
              </a:r>
              <a:endParaRPr lang="fr-FR" sz="1600" kern="1200" dirty="0"/>
            </a:p>
          </p:txBody>
        </p:sp>
      </p:grpSp>
      <p:sp>
        <p:nvSpPr>
          <p:cNvPr id="53" name="Rectangle 52"/>
          <p:cNvSpPr/>
          <p:nvPr/>
        </p:nvSpPr>
        <p:spPr bwMode="auto">
          <a:xfrm>
            <a:off x="496389" y="4872447"/>
            <a:ext cx="8647611" cy="627016"/>
          </a:xfrm>
          <a:prstGeom prst="rect">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 typeface="Wingdings" pitchFamily="2" charset="2"/>
              <a:buChar char="§"/>
              <a:tabLst/>
            </a:pPr>
            <a:r>
              <a:rPr lang="fr-FR" sz="2000" b="1" dirty="0" smtClean="0">
                <a:solidFill>
                  <a:srgbClr val="C00000"/>
                </a:solidFill>
              </a:rPr>
              <a:t> </a:t>
            </a:r>
            <a:r>
              <a:rPr lang="fr-FR" sz="2000" b="0" dirty="0" smtClean="0">
                <a:solidFill>
                  <a:schemeClr val="tx1"/>
                </a:solidFill>
              </a:rPr>
              <a:t>PV: souvent perçu comme </a:t>
            </a:r>
            <a:r>
              <a:rPr lang="fr-FR" sz="2000" dirty="0" smtClean="0">
                <a:solidFill>
                  <a:schemeClr val="tx1"/>
                </a:solidFill>
              </a:rPr>
              <a:t>chère</a:t>
            </a:r>
            <a:r>
              <a:rPr lang="fr-FR" sz="2000" b="0" dirty="0" smtClean="0">
                <a:solidFill>
                  <a:schemeClr val="tx1"/>
                </a:solidFill>
              </a:rPr>
              <a:t> et seulement adapté pour l’</a:t>
            </a:r>
            <a:r>
              <a:rPr lang="fr-FR" sz="2000" dirty="0" smtClean="0">
                <a:solidFill>
                  <a:schemeClr val="tx1"/>
                </a:solidFill>
              </a:rPr>
              <a:t>électrification </a:t>
            </a:r>
            <a:r>
              <a:rPr lang="fr-FR" sz="2000" dirty="0" smtClean="0">
                <a:solidFill>
                  <a:schemeClr val="tx1">
                    <a:lumMod val="85000"/>
                    <a:lumOff val="15000"/>
                  </a:schemeClr>
                </a:solidFill>
              </a:rPr>
              <a:t>rurale</a:t>
            </a:r>
            <a:r>
              <a:rPr lang="fr-FR" sz="2000" b="0" dirty="0" smtClean="0">
                <a:solidFill>
                  <a:schemeClr val="tx1">
                    <a:lumMod val="85000"/>
                    <a:lumOff val="15000"/>
                  </a:schemeClr>
                </a:solidFill>
              </a:rPr>
              <a:t> – et dans le </a:t>
            </a:r>
            <a:r>
              <a:rPr lang="fr-FR" sz="2000" dirty="0" smtClean="0">
                <a:solidFill>
                  <a:schemeClr val="tx1">
                    <a:lumMod val="85000"/>
                    <a:lumOff val="15000"/>
                  </a:schemeClr>
                </a:solidFill>
              </a:rPr>
              <a:t>PSM</a:t>
            </a:r>
            <a:r>
              <a:rPr lang="fr-FR" sz="2000" b="0" dirty="0" smtClean="0">
                <a:solidFill>
                  <a:schemeClr val="tx1">
                    <a:lumMod val="85000"/>
                    <a:lumOff val="15000"/>
                  </a:schemeClr>
                </a:solidFill>
              </a:rPr>
              <a:t> sous forme d’une centrale d’une </a:t>
            </a:r>
            <a:r>
              <a:rPr lang="fr-FR" sz="2000" dirty="0" smtClean="0">
                <a:solidFill>
                  <a:schemeClr val="tx1">
                    <a:lumMod val="85000"/>
                    <a:lumOff val="15000"/>
                  </a:schemeClr>
                </a:solidFill>
              </a:rPr>
              <a:t>dizaine de MW</a:t>
            </a:r>
          </a:p>
          <a:p>
            <a:pPr marL="0" marR="0" indent="0" defTabSz="914400" rtl="0" eaLnBrk="0" fontAlgn="base" latinLnBrk="0" hangingPunct="0">
              <a:lnSpc>
                <a:spcPct val="100000"/>
              </a:lnSpc>
              <a:spcBef>
                <a:spcPct val="0"/>
              </a:spcBef>
              <a:spcAft>
                <a:spcPct val="0"/>
              </a:spcAft>
              <a:buClrTx/>
              <a:buSzTx/>
              <a:tabLst/>
            </a:pPr>
            <a:endParaRPr lang="fr-FR" sz="800" b="1" dirty="0" smtClean="0">
              <a:solidFill>
                <a:schemeClr val="tx1">
                  <a:lumMod val="85000"/>
                  <a:lumOff val="15000"/>
                </a:schemeClr>
              </a:solidFill>
            </a:endParaRPr>
          </a:p>
          <a:p>
            <a:pPr marL="0" marR="0" indent="0" defTabSz="914400" rtl="0" eaLnBrk="0" fontAlgn="base" latinLnBrk="0" hangingPunct="0">
              <a:lnSpc>
                <a:spcPct val="100000"/>
              </a:lnSpc>
              <a:spcBef>
                <a:spcPct val="0"/>
              </a:spcBef>
              <a:spcAft>
                <a:spcPct val="0"/>
              </a:spcAft>
              <a:buClrTx/>
              <a:buSzTx/>
              <a:buFont typeface="Wingdings" pitchFamily="2" charset="2"/>
              <a:buChar char="§"/>
              <a:tabLst/>
            </a:pPr>
            <a:r>
              <a:rPr lang="fr-FR" sz="2000" b="1" dirty="0" smtClean="0">
                <a:solidFill>
                  <a:srgbClr val="C00000"/>
                </a:solidFill>
              </a:rPr>
              <a:t> </a:t>
            </a:r>
            <a:r>
              <a:rPr lang="fr-FR" sz="2000" b="0" dirty="0" smtClean="0">
                <a:solidFill>
                  <a:schemeClr val="tx1">
                    <a:lumMod val="85000"/>
                    <a:lumOff val="15000"/>
                  </a:schemeClr>
                </a:solidFill>
              </a:rPr>
              <a:t>PV </a:t>
            </a:r>
            <a:r>
              <a:rPr lang="fr-FR" sz="2000" b="0" u="sng" dirty="0" smtClean="0">
                <a:solidFill>
                  <a:schemeClr val="tx1">
                    <a:lumMod val="85000"/>
                    <a:lumOff val="15000"/>
                  </a:schemeClr>
                </a:solidFill>
              </a:rPr>
              <a:t>connecté au réseau</a:t>
            </a:r>
            <a:r>
              <a:rPr lang="fr-FR" sz="2000" b="0" dirty="0" smtClean="0">
                <a:solidFill>
                  <a:schemeClr val="tx1">
                    <a:lumMod val="85000"/>
                    <a:lumOff val="15000"/>
                  </a:schemeClr>
                </a:solidFill>
              </a:rPr>
              <a:t> (à petite échelle) ne joue </a:t>
            </a:r>
            <a:r>
              <a:rPr lang="fr-FR" sz="2000" dirty="0" smtClean="0">
                <a:solidFill>
                  <a:schemeClr val="tx1">
                    <a:lumMod val="85000"/>
                    <a:lumOff val="15000"/>
                  </a:schemeClr>
                </a:solidFill>
              </a:rPr>
              <a:t>aucun rôle </a:t>
            </a:r>
            <a:r>
              <a:rPr lang="fr-FR" sz="2000" b="0" dirty="0" smtClean="0">
                <a:solidFill>
                  <a:schemeClr val="tx1">
                    <a:lumMod val="85000"/>
                    <a:lumOff val="15000"/>
                  </a:schemeClr>
                </a:solidFill>
              </a:rPr>
              <a:t>dans les programmes de développement</a:t>
            </a:r>
            <a:endParaRPr kumimoji="0" lang="fr-FR" sz="2000" b="0" i="0" u="none" strike="noStrike" cap="none" normalizeH="0" baseline="0" dirty="0" smtClean="0">
              <a:ln>
                <a:noFill/>
              </a:ln>
              <a:solidFill>
                <a:schemeClr val="tx1">
                  <a:lumMod val="85000"/>
                  <a:lumOff val="15000"/>
                </a:schemeClr>
              </a:solidFill>
              <a:effectLst/>
              <a:latin typeface="Arial" charset="0"/>
            </a:endParaRPr>
          </a:p>
        </p:txBody>
      </p:sp>
      <p:sp>
        <p:nvSpPr>
          <p:cNvPr id="54" name="Titre 1"/>
          <p:cNvSpPr txBox="1">
            <a:spLocks/>
          </p:cNvSpPr>
          <p:nvPr/>
        </p:nvSpPr>
        <p:spPr bwMode="auto">
          <a:xfrm>
            <a:off x="979714" y="771202"/>
            <a:ext cx="8164286" cy="6179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eaLnBrk="1" hangingPunct="1"/>
            <a:r>
              <a:rPr lang="fr-FR" sz="3600" dirty="0" smtClean="0"/>
              <a:t>Projets de développement des ER</a:t>
            </a:r>
            <a:endParaRPr lang="fr-FR" sz="3600" b="0" kern="0" dirty="0" smtClean="0">
              <a:solidFill>
                <a:schemeClr val="tx1"/>
              </a:solidFill>
              <a:latin typeface="+mj-lt"/>
              <a:ea typeface="+mj-ea"/>
              <a:cs typeface="+mj-cs"/>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581772"/>
          </a:xfrm>
        </p:spPr>
        <p:txBody>
          <a:bodyPr>
            <a:normAutofit/>
          </a:bodyPr>
          <a:lstStyle/>
          <a:p>
            <a:r>
              <a:rPr lang="fr-FR" sz="3200" b="1" dirty="0" smtClean="0">
                <a:solidFill>
                  <a:srgbClr val="C00000"/>
                </a:solidFill>
              </a:rPr>
              <a:t>Bois-énergie : humidité du bois</a:t>
            </a:r>
            <a:endParaRPr lang="fr-FR" sz="3200" b="1" dirty="0">
              <a:solidFill>
                <a:srgbClr val="C00000"/>
              </a:solidFill>
            </a:endParaRPr>
          </a:p>
        </p:txBody>
      </p:sp>
      <p:sp>
        <p:nvSpPr>
          <p:cNvPr id="3" name="Espace réservé du contenu 2"/>
          <p:cNvSpPr>
            <a:spLocks noGrp="1"/>
          </p:cNvSpPr>
          <p:nvPr>
            <p:ph idx="1"/>
          </p:nvPr>
        </p:nvSpPr>
        <p:spPr>
          <a:xfrm>
            <a:off x="457200" y="1643050"/>
            <a:ext cx="5472122" cy="4681550"/>
          </a:xfrm>
        </p:spPr>
        <p:txBody>
          <a:bodyPr>
            <a:normAutofit fontScale="55000" lnSpcReduction="20000"/>
          </a:bodyPr>
          <a:lstStyle/>
          <a:p>
            <a:r>
              <a:rPr lang="fr-FR" b="1" dirty="0" smtClean="0"/>
              <a:t>Teneur en eau du bois</a:t>
            </a:r>
          </a:p>
          <a:p>
            <a:endParaRPr lang="fr-FR" b="1" dirty="0" smtClean="0"/>
          </a:p>
          <a:p>
            <a:pPr>
              <a:buNone/>
            </a:pPr>
            <a:r>
              <a:rPr lang="fr-FR" b="1" i="1" dirty="0" smtClean="0"/>
              <a:t>                       </a:t>
            </a:r>
            <a:r>
              <a:rPr lang="fr-FR" b="1" i="1" dirty="0" err="1" smtClean="0"/>
              <a:t>Hb</a:t>
            </a:r>
            <a:r>
              <a:rPr lang="fr-FR" b="1" i="1" dirty="0" smtClean="0"/>
              <a:t>= </a:t>
            </a:r>
            <a:r>
              <a:rPr lang="fr-FR" b="1" i="1" dirty="0" err="1" smtClean="0"/>
              <a:t>Meau</a:t>
            </a:r>
            <a:r>
              <a:rPr lang="fr-FR" b="1" i="1" dirty="0" smtClean="0"/>
              <a:t> / </a:t>
            </a:r>
            <a:r>
              <a:rPr lang="fr-FR" b="1" i="1" dirty="0" err="1" smtClean="0"/>
              <a:t>Mbois</a:t>
            </a:r>
            <a:r>
              <a:rPr lang="fr-FR" b="1" i="1" dirty="0" smtClean="0"/>
              <a:t> hum</a:t>
            </a:r>
          </a:p>
          <a:p>
            <a:endParaRPr lang="fr-FR" b="1" dirty="0" smtClean="0"/>
          </a:p>
          <a:p>
            <a:pPr algn="ctr">
              <a:buNone/>
            </a:pPr>
            <a:r>
              <a:rPr lang="fr-FR" b="1" i="1" dirty="0" smtClean="0"/>
              <a:t>                       </a:t>
            </a:r>
            <a:r>
              <a:rPr lang="fr-FR" b="1" i="1" dirty="0" err="1" smtClean="0"/>
              <a:t>Hs</a:t>
            </a:r>
            <a:r>
              <a:rPr lang="fr-FR" b="1" i="1" dirty="0" smtClean="0"/>
              <a:t>= </a:t>
            </a:r>
            <a:r>
              <a:rPr lang="fr-FR" b="1" i="1" dirty="0" err="1" smtClean="0"/>
              <a:t>Meau</a:t>
            </a:r>
            <a:r>
              <a:rPr lang="fr-FR" b="1" i="1" dirty="0" smtClean="0"/>
              <a:t>/ </a:t>
            </a:r>
            <a:r>
              <a:rPr lang="fr-FR" b="1" i="1" dirty="0" err="1" smtClean="0"/>
              <a:t>Mbois</a:t>
            </a:r>
            <a:r>
              <a:rPr lang="fr-FR" b="1" i="1" dirty="0" smtClean="0"/>
              <a:t> sec = </a:t>
            </a:r>
            <a:r>
              <a:rPr lang="fr-FR" b="1" i="1" dirty="0" err="1" smtClean="0"/>
              <a:t>Meau</a:t>
            </a:r>
            <a:r>
              <a:rPr lang="fr-FR" b="1" i="1" dirty="0" smtClean="0"/>
              <a:t> / (</a:t>
            </a:r>
            <a:r>
              <a:rPr lang="fr-FR" b="1" i="1" dirty="0" err="1" smtClean="0"/>
              <a:t>Mbois</a:t>
            </a:r>
            <a:r>
              <a:rPr lang="fr-FR" b="1" i="1" dirty="0" smtClean="0"/>
              <a:t> humide−</a:t>
            </a:r>
            <a:r>
              <a:rPr lang="fr-FR" b="1" i="1" dirty="0" err="1" smtClean="0"/>
              <a:t>Meau</a:t>
            </a:r>
            <a:r>
              <a:rPr lang="fr-FR" b="1" i="1" dirty="0" smtClean="0"/>
              <a:t>)</a:t>
            </a:r>
            <a:endParaRPr lang="fr-FR" b="1" dirty="0" smtClean="0"/>
          </a:p>
          <a:p>
            <a:endParaRPr lang="fr-FR" b="1" dirty="0" smtClean="0"/>
          </a:p>
          <a:p>
            <a:r>
              <a:rPr lang="fr-FR" dirty="0" smtClean="0"/>
              <a:t>Séchage indispensable pour</a:t>
            </a:r>
          </a:p>
          <a:p>
            <a:pPr lvl="1"/>
            <a:r>
              <a:rPr lang="fr-FR" dirty="0" smtClean="0"/>
              <a:t>Éviter de transporter et de stocker de l'eau</a:t>
            </a:r>
          </a:p>
          <a:p>
            <a:pPr lvl="1"/>
            <a:r>
              <a:rPr lang="fr-FR" dirty="0" smtClean="0"/>
              <a:t>Améliorer la vitesse et la qualité de la combustion</a:t>
            </a:r>
          </a:p>
          <a:p>
            <a:pPr lvl="1"/>
            <a:r>
              <a:rPr lang="fr-FR" dirty="0" smtClean="0"/>
              <a:t>Réduire les fumées et émissions polluantes</a:t>
            </a:r>
          </a:p>
          <a:p>
            <a:pPr lvl="1"/>
            <a:r>
              <a:rPr lang="fr-FR" dirty="0" smtClean="0"/>
              <a:t>Améliorer le rendement des chaudières</a:t>
            </a:r>
          </a:p>
          <a:p>
            <a:r>
              <a:rPr lang="fr-FR" dirty="0" smtClean="0"/>
              <a:t>50% à l'abattage, max de 25% en chauffage</a:t>
            </a:r>
          </a:p>
          <a:p>
            <a:r>
              <a:rPr lang="fr-FR" dirty="0" smtClean="0"/>
              <a:t>Séchage à l'air libre, sous abri, éventuellement séchage assisté (pompe à chaleur, soleil, air chaud)</a:t>
            </a:r>
          </a:p>
          <a:p>
            <a:pPr lvl="1"/>
            <a:r>
              <a:rPr lang="fr-FR" dirty="0" smtClean="0"/>
              <a:t>Temps de séchage très variables</a:t>
            </a:r>
            <a:endParaRPr lang="fr-FR" dirty="0"/>
          </a:p>
        </p:txBody>
      </p:sp>
      <p:pic>
        <p:nvPicPr>
          <p:cNvPr id="5122" name="Picture 2"/>
          <p:cNvPicPr>
            <a:picLocks noChangeAspect="1" noChangeArrowheads="1"/>
          </p:cNvPicPr>
          <p:nvPr/>
        </p:nvPicPr>
        <p:blipFill>
          <a:blip r:embed="rId3" cstate="email"/>
          <a:srcRect/>
          <a:stretch>
            <a:fillRect/>
          </a:stretch>
        </p:blipFill>
        <p:spPr bwMode="auto">
          <a:xfrm>
            <a:off x="6072198" y="3643314"/>
            <a:ext cx="2962280" cy="2566904"/>
          </a:xfrm>
          <a:prstGeom prst="rect">
            <a:avLst/>
          </a:prstGeom>
          <a:noFill/>
          <a:ln w="9525">
            <a:noFill/>
            <a:miter lim="800000"/>
            <a:headEnd/>
            <a:tailEnd/>
          </a:ln>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796086"/>
          </a:xfrm>
        </p:spPr>
        <p:txBody>
          <a:bodyPr>
            <a:normAutofit/>
          </a:bodyPr>
          <a:lstStyle/>
          <a:p>
            <a:r>
              <a:rPr lang="fr-FR" sz="3200" b="1" dirty="0" smtClean="0">
                <a:solidFill>
                  <a:srgbClr val="C00000"/>
                </a:solidFill>
              </a:rPr>
              <a:t>Bois-énergie : La combustion du bois</a:t>
            </a:r>
            <a:endParaRPr lang="fr-FR" sz="3200" b="1" dirty="0">
              <a:solidFill>
                <a:srgbClr val="C00000"/>
              </a:solidFill>
            </a:endParaRPr>
          </a:p>
        </p:txBody>
      </p:sp>
      <p:sp>
        <p:nvSpPr>
          <p:cNvPr id="3" name="Espace réservé du contenu 2"/>
          <p:cNvSpPr>
            <a:spLocks noGrp="1"/>
          </p:cNvSpPr>
          <p:nvPr>
            <p:ph idx="1"/>
          </p:nvPr>
        </p:nvSpPr>
        <p:spPr/>
        <p:txBody>
          <a:bodyPr>
            <a:normAutofit fontScale="70000" lnSpcReduction="20000"/>
          </a:bodyPr>
          <a:lstStyle/>
          <a:p>
            <a:r>
              <a:rPr lang="fr-FR" b="1" dirty="0" smtClean="0"/>
              <a:t>Déroulement en trois phases</a:t>
            </a:r>
          </a:p>
          <a:p>
            <a:pPr lvl="1"/>
            <a:r>
              <a:rPr lang="fr-FR" b="1" dirty="0" smtClean="0"/>
              <a:t>1) Séchage : vaporisation de l'eau → Absorption d'énergie (chaleur latente) </a:t>
            </a:r>
            <a:r>
              <a:rPr lang="fr-FR" dirty="0" smtClean="0"/>
              <a:t>Production de vapeur. Phase d'autant plus courte que le bois est sec</a:t>
            </a:r>
          </a:p>
          <a:p>
            <a:pPr lvl="1"/>
            <a:r>
              <a:rPr lang="fr-FR" b="1" dirty="0" smtClean="0"/>
              <a:t>2) Pyrolyse :</a:t>
            </a:r>
          </a:p>
          <a:p>
            <a:pPr lvl="2"/>
            <a:r>
              <a:rPr lang="fr-FR" dirty="0" smtClean="0"/>
              <a:t>Libération de gaz et production du « charbon de bois »</a:t>
            </a:r>
          </a:p>
          <a:p>
            <a:pPr lvl="2"/>
            <a:r>
              <a:rPr lang="fr-FR" dirty="0" smtClean="0"/>
              <a:t>Combustion des gaz libérés, mélangés à l'air et soumis à une température élevée → </a:t>
            </a:r>
            <a:r>
              <a:rPr lang="fr-FR" b="1" dirty="0" smtClean="0"/>
              <a:t>Libération d'énergie sous </a:t>
            </a:r>
            <a:r>
              <a:rPr lang="fr-FR" dirty="0" smtClean="0"/>
              <a:t>forme de chaleur et de lumière : </a:t>
            </a:r>
            <a:r>
              <a:rPr lang="fr-FR" b="1" dirty="0" smtClean="0"/>
              <a:t>les flammes</a:t>
            </a:r>
          </a:p>
          <a:p>
            <a:r>
              <a:rPr lang="fr-FR" b="1" dirty="0" smtClean="0"/>
              <a:t>3) Combustion du charbon de bois sans flamme (incandescence) :</a:t>
            </a:r>
          </a:p>
          <a:p>
            <a:pPr lvl="1"/>
            <a:r>
              <a:rPr lang="fr-FR" dirty="0" smtClean="0"/>
              <a:t>→ </a:t>
            </a:r>
            <a:r>
              <a:rPr lang="fr-FR" b="1" dirty="0" smtClean="0"/>
              <a:t>Libération d'énergie sous forme de chaleur et de lumière : les braises</a:t>
            </a:r>
          </a:p>
          <a:p>
            <a:pPr lvl="1"/>
            <a:r>
              <a:rPr lang="fr-FR" dirty="0" smtClean="0"/>
              <a:t>À l'air libre, pour des bûches, ces trois phases peuvent intervenir quasiment simultanément.</a:t>
            </a:r>
          </a:p>
          <a:p>
            <a:pPr lvl="1"/>
            <a:r>
              <a:rPr lang="fr-FR" dirty="0" smtClean="0"/>
              <a:t>Dans un foyer, ces trois phases doivent être séparées.</a:t>
            </a:r>
          </a:p>
          <a:p>
            <a:pPr lvl="1"/>
            <a:r>
              <a:rPr lang="fr-FR" dirty="0" smtClean="0"/>
              <a:t>Pour une bonne combustion, il faut un bois sec et un excès d'air</a:t>
            </a:r>
            <a:endParaRPr lang="fr-F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724648"/>
          </a:xfrm>
        </p:spPr>
        <p:txBody>
          <a:bodyPr>
            <a:normAutofit/>
          </a:bodyPr>
          <a:lstStyle/>
          <a:p>
            <a:r>
              <a:rPr lang="fr-FR" sz="3200" b="1" dirty="0" smtClean="0">
                <a:solidFill>
                  <a:srgbClr val="C00000"/>
                </a:solidFill>
              </a:rPr>
              <a:t>Bois-énergie : Le charbon de bois</a:t>
            </a:r>
            <a:endParaRPr lang="fr-FR" sz="3200" b="1" dirty="0">
              <a:solidFill>
                <a:srgbClr val="C00000"/>
              </a:solidFill>
            </a:endParaRPr>
          </a:p>
        </p:txBody>
      </p:sp>
      <p:sp>
        <p:nvSpPr>
          <p:cNvPr id="3" name="Espace réservé du contenu 2"/>
          <p:cNvSpPr>
            <a:spLocks noGrp="1"/>
          </p:cNvSpPr>
          <p:nvPr>
            <p:ph idx="1"/>
          </p:nvPr>
        </p:nvSpPr>
        <p:spPr>
          <a:xfrm>
            <a:off x="457200" y="1714488"/>
            <a:ext cx="8229600" cy="4610112"/>
          </a:xfrm>
        </p:spPr>
        <p:txBody>
          <a:bodyPr>
            <a:normAutofit fontScale="62500" lnSpcReduction="20000"/>
          </a:bodyPr>
          <a:lstStyle/>
          <a:p>
            <a:r>
              <a:rPr lang="fr-FR" dirty="0" smtClean="0"/>
              <a:t>Utilisé depuis l'antiquité</a:t>
            </a:r>
          </a:p>
          <a:p>
            <a:r>
              <a:rPr lang="fr-FR" b="1" dirty="0" smtClean="0"/>
              <a:t>Avantages</a:t>
            </a:r>
          </a:p>
          <a:p>
            <a:pPr lvl="1"/>
            <a:r>
              <a:rPr lang="fr-FR" dirty="0" smtClean="0"/>
              <a:t>Pouvoir calorifique plus élevé (33 MJ/kg) que celui du bois (18 MJ/kg)</a:t>
            </a:r>
          </a:p>
          <a:p>
            <a:pPr lvl="1"/>
            <a:r>
              <a:rPr lang="fr-FR" dirty="0" smtClean="0"/>
              <a:t>Combustion avec moins de fumées que le bois</a:t>
            </a:r>
          </a:p>
          <a:p>
            <a:pPr lvl="1"/>
            <a:r>
              <a:rPr lang="fr-FR" dirty="0" smtClean="0"/>
              <a:t>Produit très peu de cendres</a:t>
            </a:r>
          </a:p>
          <a:p>
            <a:r>
              <a:rPr lang="fr-FR" dirty="0" smtClean="0"/>
              <a:t>Production par pyrolyse du bois (cuisson sans air), idéalement à 550 °C</a:t>
            </a:r>
          </a:p>
          <a:p>
            <a:r>
              <a:rPr lang="fr-FR" dirty="0" smtClean="0"/>
              <a:t>Traditionnellement réalisé dans des meules (tas de bois recouvert de terre)</a:t>
            </a:r>
          </a:p>
          <a:p>
            <a:r>
              <a:rPr lang="fr-FR" dirty="0" smtClean="0"/>
              <a:t>Aujourd'hui, dans des fours en métal</a:t>
            </a:r>
          </a:p>
          <a:p>
            <a:r>
              <a:rPr lang="fr-FR" dirty="0" smtClean="0"/>
              <a:t>1 kg de bois donne environ 250 g de charbon de bois</a:t>
            </a:r>
          </a:p>
          <a:p>
            <a:r>
              <a:rPr lang="fr-FR" b="1" dirty="0" smtClean="0"/>
              <a:t>Composition</a:t>
            </a:r>
          </a:p>
          <a:p>
            <a:pPr lvl="1"/>
            <a:r>
              <a:rPr lang="fr-FR" dirty="0" smtClean="0"/>
              <a:t>Carbone &gt; 80%</a:t>
            </a:r>
          </a:p>
          <a:p>
            <a:pPr lvl="1"/>
            <a:r>
              <a:rPr lang="fr-FR" dirty="0" smtClean="0"/>
              <a:t>Matière volatile environ 12 %</a:t>
            </a:r>
          </a:p>
          <a:p>
            <a:pPr lvl="1"/>
            <a:r>
              <a:rPr lang="fr-FR" dirty="0" smtClean="0"/>
              <a:t>Eau environ 2 %</a:t>
            </a:r>
          </a:p>
          <a:p>
            <a:pPr lvl="1"/>
            <a:r>
              <a:rPr lang="fr-FR" dirty="0" smtClean="0"/>
              <a:t>Cendres environ 1 %</a:t>
            </a:r>
            <a:endParaRPr lang="fr-FR" dirty="0"/>
          </a:p>
        </p:txBody>
      </p:sp>
      <p:pic>
        <p:nvPicPr>
          <p:cNvPr id="6146" name="Picture 2"/>
          <p:cNvPicPr>
            <a:picLocks noChangeAspect="1" noChangeArrowheads="1"/>
          </p:cNvPicPr>
          <p:nvPr/>
        </p:nvPicPr>
        <p:blipFill>
          <a:blip r:embed="rId3" cstate="email"/>
          <a:srcRect/>
          <a:stretch>
            <a:fillRect/>
          </a:stretch>
        </p:blipFill>
        <p:spPr bwMode="auto">
          <a:xfrm>
            <a:off x="6000760" y="4717542"/>
            <a:ext cx="2562230" cy="1945515"/>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653210"/>
          </a:xfrm>
        </p:spPr>
        <p:txBody>
          <a:bodyPr>
            <a:normAutofit/>
          </a:bodyPr>
          <a:lstStyle/>
          <a:p>
            <a:r>
              <a:rPr lang="fr-FR" sz="3200" b="1" dirty="0" smtClean="0">
                <a:solidFill>
                  <a:srgbClr val="C00000"/>
                </a:solidFill>
              </a:rPr>
              <a:t>Bois-énergie : Gazéification du bois</a:t>
            </a:r>
            <a:endParaRPr lang="fr-FR" sz="3200" b="1" dirty="0">
              <a:solidFill>
                <a:srgbClr val="C00000"/>
              </a:solidFill>
            </a:endParaRPr>
          </a:p>
        </p:txBody>
      </p:sp>
      <p:sp>
        <p:nvSpPr>
          <p:cNvPr id="3" name="Espace réservé du contenu 2"/>
          <p:cNvSpPr>
            <a:spLocks noGrp="1"/>
          </p:cNvSpPr>
          <p:nvPr>
            <p:ph idx="1"/>
          </p:nvPr>
        </p:nvSpPr>
        <p:spPr>
          <a:xfrm>
            <a:off x="457200" y="1500174"/>
            <a:ext cx="8229600" cy="2286016"/>
          </a:xfrm>
        </p:spPr>
        <p:txBody>
          <a:bodyPr>
            <a:normAutofit fontScale="55000" lnSpcReduction="20000"/>
          </a:bodyPr>
          <a:lstStyle/>
          <a:p>
            <a:r>
              <a:rPr lang="fr-FR" dirty="0" smtClean="0"/>
              <a:t>Utilisé durant la 2ème guerre mondiale (gazogène)</a:t>
            </a:r>
          </a:p>
          <a:p>
            <a:r>
              <a:rPr lang="fr-FR" b="1" dirty="0" smtClean="0"/>
              <a:t>Avantages</a:t>
            </a:r>
          </a:p>
          <a:p>
            <a:pPr lvl="1"/>
            <a:r>
              <a:rPr lang="fr-FR" dirty="0" smtClean="0"/>
              <a:t>Gaz qui peut être utilisé dans un moteur thermique approprié</a:t>
            </a:r>
          </a:p>
          <a:p>
            <a:pPr lvl="1"/>
            <a:r>
              <a:rPr lang="fr-FR" dirty="0" smtClean="0"/>
              <a:t>Rendement énergétique du procédé (70 à 85 %)</a:t>
            </a:r>
          </a:p>
          <a:p>
            <a:r>
              <a:rPr lang="fr-FR" dirty="0" smtClean="0"/>
              <a:t>Procédé intermédiaire entre combustion et pyrolyse : combustion incomplète</a:t>
            </a:r>
          </a:p>
          <a:p>
            <a:r>
              <a:rPr lang="fr-FR" dirty="0" smtClean="0"/>
              <a:t>Le bois est transformé à 97 % en gaz « pauvre » combustible, dit « gaz de synthèse » : CO, H2, CH4</a:t>
            </a:r>
          </a:p>
          <a:p>
            <a:r>
              <a:rPr lang="fr-FR" dirty="0" smtClean="0"/>
              <a:t>Installation coûteuse</a:t>
            </a:r>
            <a:endParaRPr lang="fr-FR" dirty="0"/>
          </a:p>
        </p:txBody>
      </p:sp>
      <p:pic>
        <p:nvPicPr>
          <p:cNvPr id="7170" name="Picture 2"/>
          <p:cNvPicPr>
            <a:picLocks noChangeAspect="1" noChangeArrowheads="1"/>
          </p:cNvPicPr>
          <p:nvPr/>
        </p:nvPicPr>
        <p:blipFill>
          <a:blip r:embed="rId3" cstate="email"/>
          <a:srcRect/>
          <a:stretch>
            <a:fillRect/>
          </a:stretch>
        </p:blipFill>
        <p:spPr bwMode="auto">
          <a:xfrm>
            <a:off x="4429123" y="3286124"/>
            <a:ext cx="4249203" cy="3286148"/>
          </a:xfrm>
          <a:prstGeom prst="rect">
            <a:avLst/>
          </a:prstGeom>
          <a:noFill/>
          <a:ln w="9525">
            <a:noFill/>
            <a:miter lim="800000"/>
            <a:headEnd/>
            <a:tailEnd/>
          </a:ln>
          <a:effectLst/>
        </p:spPr>
      </p:pic>
      <p:sp>
        <p:nvSpPr>
          <p:cNvPr id="5" name="ZoneTexte 4"/>
          <p:cNvSpPr txBox="1"/>
          <p:nvPr/>
        </p:nvSpPr>
        <p:spPr>
          <a:xfrm>
            <a:off x="357158" y="4071942"/>
            <a:ext cx="3786214" cy="2031325"/>
          </a:xfrm>
          <a:prstGeom prst="rect">
            <a:avLst/>
          </a:prstGeom>
          <a:noFill/>
        </p:spPr>
        <p:txBody>
          <a:bodyPr wrap="square" rtlCol="0">
            <a:spAutoFit/>
          </a:bodyPr>
          <a:lstStyle/>
          <a:p>
            <a:r>
              <a:rPr lang="fr-FR" dirty="0"/>
              <a:t>PCI entre 4,5 et 5,8 MJ/Nm3</a:t>
            </a:r>
          </a:p>
          <a:p>
            <a:r>
              <a:rPr lang="fr-FR" dirty="0"/>
              <a:t>(à comparer aux 36 MJ/Nm3 du</a:t>
            </a:r>
          </a:p>
          <a:p>
            <a:r>
              <a:rPr lang="fr-FR" dirty="0" smtClean="0"/>
              <a:t>gaz </a:t>
            </a:r>
            <a:r>
              <a:rPr lang="fr-FR" dirty="0"/>
              <a:t>naturel)</a:t>
            </a:r>
          </a:p>
          <a:p>
            <a:r>
              <a:rPr lang="fr-FR" dirty="0" smtClean="0"/>
              <a:t>Utilisation </a:t>
            </a:r>
            <a:r>
              <a:rPr lang="fr-FR" dirty="0"/>
              <a:t>pour cogénération</a:t>
            </a:r>
          </a:p>
          <a:p>
            <a:r>
              <a:rPr lang="fr-FR" dirty="0"/>
              <a:t>via un moteur à gaz, mais</a:t>
            </a:r>
          </a:p>
          <a:p>
            <a:r>
              <a:rPr lang="fr-FR" dirty="0"/>
              <a:t>aussi pile à combustible ou</a:t>
            </a:r>
          </a:p>
          <a:p>
            <a:r>
              <a:rPr lang="fr-FR" dirty="0"/>
              <a:t>production de carburant </a:t>
            </a:r>
            <a:r>
              <a:rPr lang="fr-FR" dirty="0" smtClean="0"/>
              <a:t>liquide</a:t>
            </a:r>
            <a:endParaRPr lang="fr-F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796086"/>
          </a:xfrm>
        </p:spPr>
        <p:txBody>
          <a:bodyPr>
            <a:normAutofit/>
          </a:bodyPr>
          <a:lstStyle/>
          <a:p>
            <a:r>
              <a:rPr lang="fr-FR" sz="3200" b="1" dirty="0" smtClean="0">
                <a:solidFill>
                  <a:srgbClr val="C00000"/>
                </a:solidFill>
              </a:rPr>
              <a:t>Bois-énergie : Production de chaleur</a:t>
            </a:r>
            <a:endParaRPr lang="fr-FR" sz="3200" b="1" dirty="0">
              <a:solidFill>
                <a:srgbClr val="C00000"/>
              </a:solidFill>
            </a:endParaRPr>
          </a:p>
        </p:txBody>
      </p:sp>
      <p:sp>
        <p:nvSpPr>
          <p:cNvPr id="3" name="Espace réservé du contenu 2"/>
          <p:cNvSpPr>
            <a:spLocks noGrp="1"/>
          </p:cNvSpPr>
          <p:nvPr>
            <p:ph idx="1"/>
          </p:nvPr>
        </p:nvSpPr>
        <p:spPr>
          <a:xfrm>
            <a:off x="457200" y="1935480"/>
            <a:ext cx="8229600" cy="2922280"/>
          </a:xfrm>
        </p:spPr>
        <p:txBody>
          <a:bodyPr>
            <a:normAutofit fontScale="62500" lnSpcReduction="20000"/>
          </a:bodyPr>
          <a:lstStyle/>
          <a:p>
            <a:r>
              <a:rPr lang="fr-FR" b="1" dirty="0" smtClean="0"/>
              <a:t>Foyer ouvert (cheminée)</a:t>
            </a:r>
          </a:p>
          <a:p>
            <a:pPr lvl="1"/>
            <a:r>
              <a:rPr lang="fr-FR" dirty="0" smtClean="0"/>
              <a:t>Chauffage essentiellement par rayonnement.</a:t>
            </a:r>
          </a:p>
          <a:p>
            <a:pPr lvl="1"/>
            <a:r>
              <a:rPr lang="fr-FR" dirty="0" smtClean="0"/>
              <a:t>Rendement thermique médiocre (10 à 15 %) : la chaleur s'échappe avec les fumées</a:t>
            </a:r>
          </a:p>
          <a:p>
            <a:pPr lvl="1"/>
            <a:r>
              <a:rPr lang="fr-FR" dirty="0" smtClean="0"/>
              <a:t>Utilise bûches ou briquettes</a:t>
            </a:r>
          </a:p>
          <a:p>
            <a:pPr lvl="1"/>
            <a:r>
              <a:rPr lang="fr-FR" dirty="0" smtClean="0"/>
              <a:t>Autonomie faible (quelques heures)</a:t>
            </a:r>
          </a:p>
          <a:p>
            <a:pPr lvl="1"/>
            <a:r>
              <a:rPr lang="fr-FR" dirty="0" smtClean="0"/>
              <a:t>Intérêt esthétique ou pour cuisson « au feu de bois »</a:t>
            </a:r>
          </a:p>
          <a:p>
            <a:pPr lvl="1"/>
            <a:r>
              <a:rPr lang="fr-FR" dirty="0" smtClean="0"/>
              <a:t>Combustion impossible à maîtriser car tirage naturel. Source de pollution</a:t>
            </a:r>
          </a:p>
          <a:p>
            <a:pPr lvl="1"/>
            <a:r>
              <a:rPr lang="fr-FR" dirty="0" smtClean="0"/>
              <a:t>Possibilité de récupération de chaleur à air ou à eau pour chauffage par convection pour améliorer le rendement.</a:t>
            </a:r>
            <a:endParaRPr lang="fr-FR" dirty="0"/>
          </a:p>
        </p:txBody>
      </p:sp>
      <p:pic>
        <p:nvPicPr>
          <p:cNvPr id="8194" name="Picture 2"/>
          <p:cNvPicPr>
            <a:picLocks noChangeAspect="1" noChangeArrowheads="1"/>
          </p:cNvPicPr>
          <p:nvPr/>
        </p:nvPicPr>
        <p:blipFill>
          <a:blip r:embed="rId3" cstate="email"/>
          <a:srcRect/>
          <a:stretch>
            <a:fillRect/>
          </a:stretch>
        </p:blipFill>
        <p:spPr bwMode="auto">
          <a:xfrm>
            <a:off x="3498243" y="4572008"/>
            <a:ext cx="1997675" cy="1938338"/>
          </a:xfrm>
          <a:prstGeom prst="rect">
            <a:avLst/>
          </a:prstGeom>
          <a:noFill/>
          <a:ln w="9525">
            <a:noFill/>
            <a:miter lim="800000"/>
            <a:headEnd/>
            <a:tailEnd/>
          </a:ln>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653210"/>
          </a:xfrm>
        </p:spPr>
        <p:txBody>
          <a:bodyPr>
            <a:normAutofit/>
          </a:bodyPr>
          <a:lstStyle/>
          <a:p>
            <a:r>
              <a:rPr lang="fr-FR" sz="3200" b="1" dirty="0" smtClean="0">
                <a:solidFill>
                  <a:srgbClr val="C00000"/>
                </a:solidFill>
              </a:rPr>
              <a:t>Bois-énergie : Production de chaleur</a:t>
            </a:r>
            <a:endParaRPr lang="fr-FR" sz="3200" b="1" dirty="0">
              <a:solidFill>
                <a:srgbClr val="C00000"/>
              </a:solidFill>
            </a:endParaRPr>
          </a:p>
        </p:txBody>
      </p:sp>
      <p:sp>
        <p:nvSpPr>
          <p:cNvPr id="3" name="Espace réservé du contenu 2"/>
          <p:cNvSpPr>
            <a:spLocks noGrp="1"/>
          </p:cNvSpPr>
          <p:nvPr>
            <p:ph idx="1"/>
          </p:nvPr>
        </p:nvSpPr>
        <p:spPr>
          <a:xfrm>
            <a:off x="357158" y="1935480"/>
            <a:ext cx="4357718" cy="4389120"/>
          </a:xfrm>
        </p:spPr>
        <p:txBody>
          <a:bodyPr>
            <a:normAutofit fontScale="92500" lnSpcReduction="20000"/>
          </a:bodyPr>
          <a:lstStyle/>
          <a:p>
            <a:r>
              <a:rPr lang="fr-FR" b="1" dirty="0" smtClean="0"/>
              <a:t>Foyer fermé (ou insert)</a:t>
            </a:r>
          </a:p>
          <a:p>
            <a:pPr lvl="1"/>
            <a:r>
              <a:rPr lang="fr-FR" dirty="0" smtClean="0"/>
              <a:t>Foyer en fonte fermé par une vitre</a:t>
            </a:r>
          </a:p>
          <a:p>
            <a:pPr lvl="1"/>
            <a:r>
              <a:rPr lang="fr-FR" dirty="0" smtClean="0"/>
              <a:t>Chauffage par rayonnement et convection</a:t>
            </a:r>
          </a:p>
          <a:p>
            <a:pPr lvl="1"/>
            <a:r>
              <a:rPr lang="fr-FR" dirty="0" smtClean="0"/>
              <a:t>Meilleur contrôle de la combustion</a:t>
            </a:r>
          </a:p>
          <a:p>
            <a:pPr lvl="1"/>
            <a:r>
              <a:rPr lang="fr-FR" dirty="0" smtClean="0"/>
              <a:t>Rendement thermique de 30 à 70 %</a:t>
            </a:r>
          </a:p>
          <a:p>
            <a:pPr lvl="1"/>
            <a:r>
              <a:rPr lang="fr-FR" dirty="0" smtClean="0"/>
              <a:t>Utilise bûches ou briquettes</a:t>
            </a:r>
            <a:endParaRPr lang="fr-FR" dirty="0"/>
          </a:p>
        </p:txBody>
      </p:sp>
      <p:pic>
        <p:nvPicPr>
          <p:cNvPr id="9218" name="Picture 2"/>
          <p:cNvPicPr>
            <a:picLocks noChangeAspect="1" noChangeArrowheads="1"/>
          </p:cNvPicPr>
          <p:nvPr/>
        </p:nvPicPr>
        <p:blipFill>
          <a:blip r:embed="rId3" cstate="email"/>
          <a:srcRect/>
          <a:stretch>
            <a:fillRect/>
          </a:stretch>
        </p:blipFill>
        <p:spPr bwMode="auto">
          <a:xfrm>
            <a:off x="4857752" y="2143116"/>
            <a:ext cx="3714760" cy="3594687"/>
          </a:xfrm>
          <a:prstGeom prst="rect">
            <a:avLst/>
          </a:prstGeom>
          <a:noFill/>
          <a:ln w="9525">
            <a:noFill/>
            <a:miter lim="800000"/>
            <a:headEnd/>
            <a:tailEnd/>
          </a:ln>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653210"/>
          </a:xfrm>
        </p:spPr>
        <p:txBody>
          <a:bodyPr>
            <a:normAutofit/>
          </a:bodyPr>
          <a:lstStyle/>
          <a:p>
            <a:r>
              <a:rPr lang="fr-FR" sz="3200" b="1" dirty="0" smtClean="0">
                <a:solidFill>
                  <a:srgbClr val="C00000"/>
                </a:solidFill>
              </a:rPr>
              <a:t>Bois-énergie : Production de chaleur</a:t>
            </a:r>
            <a:endParaRPr lang="fr-FR" sz="3200" b="1" dirty="0">
              <a:solidFill>
                <a:srgbClr val="C00000"/>
              </a:solidFill>
            </a:endParaRPr>
          </a:p>
        </p:txBody>
      </p:sp>
      <p:sp>
        <p:nvSpPr>
          <p:cNvPr id="3" name="Espace réservé du contenu 2"/>
          <p:cNvSpPr>
            <a:spLocks noGrp="1"/>
          </p:cNvSpPr>
          <p:nvPr>
            <p:ph idx="1"/>
          </p:nvPr>
        </p:nvSpPr>
        <p:spPr/>
        <p:txBody>
          <a:bodyPr/>
          <a:lstStyle/>
          <a:p>
            <a:endParaRPr lang="fr-F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1026" name="Picture 2" descr="C:\Users\User\Documents\Scanned Documents\CARTE 1.jpeg"/>
          <p:cNvPicPr>
            <a:picLocks noChangeAspect="1" noChangeArrowheads="1"/>
          </p:cNvPicPr>
          <p:nvPr/>
        </p:nvPicPr>
        <p:blipFill>
          <a:blip r:embed="rId3" cstate="email"/>
          <a:srcRect/>
          <a:stretch>
            <a:fillRect/>
          </a:stretch>
        </p:blipFill>
        <p:spPr bwMode="auto">
          <a:xfrm>
            <a:off x="5436096" y="0"/>
            <a:ext cx="3707904" cy="6858000"/>
          </a:xfrm>
          <a:prstGeom prst="rect">
            <a:avLst/>
          </a:prstGeom>
          <a:noFill/>
        </p:spPr>
      </p:pic>
      <p:pic>
        <p:nvPicPr>
          <p:cNvPr id="1027" name="Picture 3" descr="C:\Users\User\Documents\Scanned Documents\CARTE 2.jpeg"/>
          <p:cNvPicPr>
            <a:picLocks noChangeAspect="1" noChangeArrowheads="1"/>
          </p:cNvPicPr>
          <p:nvPr/>
        </p:nvPicPr>
        <p:blipFill>
          <a:blip r:embed="rId4" cstate="email"/>
          <a:srcRect/>
          <a:stretch>
            <a:fillRect/>
          </a:stretch>
        </p:blipFill>
        <p:spPr bwMode="auto">
          <a:xfrm>
            <a:off x="0" y="0"/>
            <a:ext cx="5436096" cy="6858000"/>
          </a:xfrm>
          <a:prstGeom prst="rect">
            <a:avLst/>
          </a:prstGeom>
          <a:noFill/>
        </p:spPr>
      </p:pic>
      <p:sp>
        <p:nvSpPr>
          <p:cNvPr id="6" name="ZoneTexte 5"/>
          <p:cNvSpPr txBox="1"/>
          <p:nvPr/>
        </p:nvSpPr>
        <p:spPr>
          <a:xfrm>
            <a:off x="251520" y="1052736"/>
            <a:ext cx="2016224" cy="584775"/>
          </a:xfrm>
          <a:prstGeom prst="rect">
            <a:avLst/>
          </a:prstGeom>
          <a:solidFill>
            <a:schemeClr val="accent5">
              <a:lumMod val="60000"/>
              <a:lumOff val="40000"/>
            </a:schemeClr>
          </a:solidFill>
        </p:spPr>
        <p:txBody>
          <a:bodyPr wrap="square" rtlCol="0">
            <a:spAutoFit/>
          </a:bodyPr>
          <a:lstStyle/>
          <a:p>
            <a:pPr algn="ctr"/>
            <a:r>
              <a:rPr lang="fr-FR" sz="3200" b="1" dirty="0" smtClean="0">
                <a:solidFill>
                  <a:srgbClr val="FF0000"/>
                </a:solidFill>
              </a:rPr>
              <a:t>1 679 MW</a:t>
            </a:r>
            <a:endParaRPr lang="fr-FR" sz="3200" b="1" dirty="0">
              <a:solidFill>
                <a:srgbClr val="FF0000"/>
              </a:solidFill>
            </a:endParaRPr>
          </a:p>
        </p:txBody>
      </p:sp>
      <p:graphicFrame>
        <p:nvGraphicFramePr>
          <p:cNvPr id="7" name="Tableau 6"/>
          <p:cNvGraphicFramePr>
            <a:graphicFrameLocks noGrp="1"/>
          </p:cNvGraphicFramePr>
          <p:nvPr/>
        </p:nvGraphicFramePr>
        <p:xfrm>
          <a:off x="323528" y="1772816"/>
          <a:ext cx="1872208" cy="715516"/>
        </p:xfrm>
        <a:graphic>
          <a:graphicData uri="http://schemas.openxmlformats.org/drawingml/2006/table">
            <a:tbl>
              <a:tblPr/>
              <a:tblGrid>
                <a:gridCol w="936104"/>
                <a:gridCol w="936104"/>
              </a:tblGrid>
              <a:tr h="286510">
                <a:tc>
                  <a:txBody>
                    <a:bodyPr/>
                    <a:lstStyle/>
                    <a:p>
                      <a:pPr algn="ctr" fontAlgn="b"/>
                      <a:r>
                        <a:rPr lang="fr-FR" sz="1400" b="1" i="0" u="none" strike="noStrike">
                          <a:solidFill>
                            <a:srgbClr val="000000"/>
                          </a:solidFill>
                          <a:latin typeface="Calibri"/>
                        </a:rPr>
                        <a:t>Eolien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400" b="1" i="0" u="none" strike="noStrike" dirty="0" smtClean="0">
                          <a:solidFill>
                            <a:srgbClr val="000000"/>
                          </a:solidFill>
                          <a:latin typeface="Calibri"/>
                        </a:rPr>
                        <a:t>1 493</a:t>
                      </a:r>
                      <a:endParaRPr lang="fr-FR" sz="14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4503">
                <a:tc>
                  <a:txBody>
                    <a:bodyPr/>
                    <a:lstStyle/>
                    <a:p>
                      <a:pPr algn="ctr" fontAlgn="b"/>
                      <a:r>
                        <a:rPr lang="fr-FR" sz="1400" b="1" i="0" u="none" strike="noStrike">
                          <a:solidFill>
                            <a:srgbClr val="000000"/>
                          </a:solidFill>
                          <a:latin typeface="Calibri"/>
                        </a:rPr>
                        <a:t>PV</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400" b="1" i="0" u="none" strike="noStrike">
                          <a:solidFill>
                            <a:srgbClr val="000000"/>
                          </a:solidFill>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4503">
                <a:tc>
                  <a:txBody>
                    <a:bodyPr/>
                    <a:lstStyle/>
                    <a:p>
                      <a:pPr algn="ctr" fontAlgn="b"/>
                      <a:r>
                        <a:rPr lang="fr-FR" sz="1400" b="1" i="0" u="none" strike="noStrike">
                          <a:solidFill>
                            <a:srgbClr val="000000"/>
                          </a:solidFill>
                          <a:latin typeface="Calibri"/>
                        </a:rPr>
                        <a:t>CSP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400" b="1" i="0" u="none" strike="noStrike" dirty="0">
                          <a:solidFill>
                            <a:srgbClr val="000000"/>
                          </a:solidFill>
                          <a:latin typeface="Calibri"/>
                        </a:rPr>
                        <a:t>183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User\Documents\Scanned Documents\st1.jpeg"/>
          <p:cNvPicPr>
            <a:picLocks noChangeAspect="1" noChangeArrowheads="1"/>
          </p:cNvPicPr>
          <p:nvPr/>
        </p:nvPicPr>
        <p:blipFill>
          <a:blip r:embed="rId3" cstate="email"/>
          <a:srcRect/>
          <a:stretch>
            <a:fillRect/>
          </a:stretch>
        </p:blipFill>
        <p:spPr bwMode="auto">
          <a:xfrm>
            <a:off x="1" y="-1"/>
            <a:ext cx="9144000" cy="6909387"/>
          </a:xfrm>
          <a:prstGeom prst="rect">
            <a:avLst/>
          </a:prstGeom>
          <a:noFill/>
        </p:spPr>
      </p:pic>
      <p:sp>
        <p:nvSpPr>
          <p:cNvPr id="2" name="Titre 1"/>
          <p:cNvSpPr>
            <a:spLocks noGrp="1"/>
          </p:cNvSpPr>
          <p:nvPr>
            <p:ph type="title"/>
          </p:nvPr>
        </p:nvSpPr>
        <p:spPr>
          <a:xfrm>
            <a:off x="683568" y="4797152"/>
            <a:ext cx="8229600" cy="1143000"/>
          </a:xfrm>
        </p:spPr>
        <p:txBody>
          <a:bodyPr/>
          <a:lstStyle/>
          <a:p>
            <a:r>
              <a:rPr lang="fr-FR" b="1" dirty="0" smtClean="0">
                <a:solidFill>
                  <a:srgbClr val="FFC000"/>
                </a:solidFill>
              </a:rPr>
              <a:t>SOLAIRE THERMIQUE</a:t>
            </a:r>
            <a:endParaRPr lang="fr-FR" b="1" dirty="0">
              <a:solidFill>
                <a:srgbClr val="FFC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defRPr/>
            </a:pPr>
            <a:r>
              <a:rPr lang="fr-FR" b="1" u="sng" dirty="0" smtClean="0">
                <a:solidFill>
                  <a:srgbClr val="FF9933"/>
                </a:solidFill>
              </a:rPr>
              <a:t>Comment ça fonctionne</a:t>
            </a:r>
            <a:r>
              <a:rPr lang="fr-FR" b="1" dirty="0" smtClean="0">
                <a:solidFill>
                  <a:srgbClr val="FF9933"/>
                </a:solidFill>
              </a:rPr>
              <a:t>:</a:t>
            </a:r>
          </a:p>
        </p:txBody>
      </p:sp>
      <p:sp>
        <p:nvSpPr>
          <p:cNvPr id="74755" name="Rectangle 3"/>
          <p:cNvSpPr>
            <a:spLocks noGrp="1" noChangeArrowheads="1"/>
          </p:cNvSpPr>
          <p:nvPr>
            <p:ph idx="1"/>
          </p:nvPr>
        </p:nvSpPr>
        <p:spPr>
          <a:xfrm>
            <a:off x="457200" y="1600201"/>
            <a:ext cx="8229600" cy="2257428"/>
          </a:xfrm>
        </p:spPr>
        <p:txBody>
          <a:bodyPr>
            <a:normAutofit fontScale="85000" lnSpcReduction="20000"/>
          </a:bodyPr>
          <a:lstStyle/>
          <a:p>
            <a:pPr eaLnBrk="1" hangingPunct="1">
              <a:buFont typeface="Wingdings" pitchFamily="2" charset="2"/>
              <a:buNone/>
              <a:defRPr/>
            </a:pPr>
            <a:r>
              <a:rPr lang="fr-FR" dirty="0" smtClean="0"/>
              <a:t>	-Le panneau solaire thermique est constitué d’un capteur de chaleur, cette chaleur captée sera transmise au fluide caloporteur situé dans des tubes.</a:t>
            </a:r>
          </a:p>
          <a:p>
            <a:pPr eaLnBrk="1" hangingPunct="1">
              <a:buFont typeface="Wingdings" pitchFamily="2" charset="2"/>
              <a:buNone/>
              <a:defRPr/>
            </a:pPr>
            <a:endParaRPr lang="fr-FR" dirty="0" smtClean="0"/>
          </a:p>
          <a:p>
            <a:pPr eaLnBrk="1" hangingPunct="1">
              <a:buFont typeface="Wingdings" pitchFamily="2" charset="2"/>
              <a:buNone/>
              <a:defRPr/>
            </a:pPr>
            <a:r>
              <a:rPr lang="fr-FR" dirty="0" smtClean="0"/>
              <a:t>	-Ces tubes dirigent le fluide vers un système de gestion et de répartition de l’énergie thermique solaire.</a:t>
            </a:r>
          </a:p>
        </p:txBody>
      </p:sp>
      <p:pic>
        <p:nvPicPr>
          <p:cNvPr id="36866" name="Picture 2"/>
          <p:cNvPicPr>
            <a:picLocks noChangeAspect="1" noChangeArrowheads="1"/>
          </p:cNvPicPr>
          <p:nvPr/>
        </p:nvPicPr>
        <p:blipFill>
          <a:blip r:embed="rId3" cstate="email"/>
          <a:srcRect/>
          <a:stretch>
            <a:fillRect/>
          </a:stretch>
        </p:blipFill>
        <p:spPr bwMode="auto">
          <a:xfrm>
            <a:off x="799411" y="4000504"/>
            <a:ext cx="7558803" cy="2214578"/>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62" name="Rectangle 2"/>
          <p:cNvSpPr>
            <a:spLocks noGrp="1" noChangeArrowheads="1"/>
          </p:cNvSpPr>
          <p:nvPr>
            <p:ph type="title"/>
          </p:nvPr>
        </p:nvSpPr>
        <p:spPr/>
        <p:txBody>
          <a:bodyPr/>
          <a:lstStyle/>
          <a:p>
            <a:r>
              <a:rPr lang="fr-CA" b="1" dirty="0">
                <a:solidFill>
                  <a:srgbClr val="FFC000"/>
                </a:solidFill>
              </a:rPr>
              <a:t>Composants d’un système de CSE </a:t>
            </a:r>
          </a:p>
        </p:txBody>
      </p:sp>
      <p:sp>
        <p:nvSpPr>
          <p:cNvPr id="553208" name="Text Box 248"/>
          <p:cNvSpPr txBox="1">
            <a:spLocks noChangeArrowheads="1"/>
          </p:cNvSpPr>
          <p:nvPr/>
        </p:nvSpPr>
        <p:spPr bwMode="auto">
          <a:xfrm>
            <a:off x="533400" y="6096000"/>
            <a:ext cx="925513" cy="228600"/>
          </a:xfrm>
          <a:prstGeom prst="rect">
            <a:avLst/>
          </a:prstGeom>
          <a:noFill/>
          <a:ln w="9525">
            <a:noFill/>
            <a:miter lim="800000"/>
            <a:headEnd/>
            <a:tailEnd/>
          </a:ln>
          <a:effectLst/>
        </p:spPr>
        <p:txBody>
          <a:bodyPr wrap="none">
            <a:spAutoFit/>
          </a:bodyPr>
          <a:lstStyle/>
          <a:p>
            <a:pPr>
              <a:buFont typeface="Monotype Sorts" pitchFamily="2" charset="2"/>
              <a:buNone/>
            </a:pPr>
            <a:r>
              <a:rPr lang="fr-CA" sz="900" dirty="0">
                <a:latin typeface="Tahoma" pitchFamily="34" charset="0"/>
              </a:rPr>
              <a:t>Photo : </a:t>
            </a:r>
            <a:r>
              <a:rPr lang="fr-CA" sz="900" dirty="0" err="1">
                <a:latin typeface="Tahoma" pitchFamily="34" charset="0"/>
              </a:rPr>
              <a:t>RNCan</a:t>
            </a:r>
            <a:endParaRPr lang="fr-CA" sz="900" dirty="0">
              <a:latin typeface="Tahoma" pitchFamily="34" charset="0"/>
            </a:endParaRPr>
          </a:p>
        </p:txBody>
      </p:sp>
      <p:graphicFrame>
        <p:nvGraphicFramePr>
          <p:cNvPr id="553211" name="Object 251"/>
          <p:cNvGraphicFramePr>
            <a:graphicFrameLocks noChangeAspect="1"/>
          </p:cNvGraphicFramePr>
          <p:nvPr/>
        </p:nvGraphicFramePr>
        <p:xfrm>
          <a:off x="609600" y="1892300"/>
          <a:ext cx="8077200" cy="4203700"/>
        </p:xfrm>
        <a:graphic>
          <a:graphicData uri="http://schemas.openxmlformats.org/presentationml/2006/ole">
            <p:oleObj spid="_x0000_s1026" name="Photo Editor Photo" r:id="rId4" imgW="9809524" imgH="5106113" progId="">
              <p:embed/>
            </p:oleObj>
          </a:graphicData>
        </a:graphic>
      </p:graphicFrame>
    </p:spTree>
  </p:cSld>
  <p:clrMapOvr>
    <a:masterClrMapping/>
  </p:clrMapOvr>
  <p:transition>
    <p:wedge/>
  </p:transition>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169</TotalTime>
  <Words>2335</Words>
  <Application>Microsoft Office PowerPoint</Application>
  <PresentationFormat>Affichage à l'écran (4:3)</PresentationFormat>
  <Paragraphs>443</Paragraphs>
  <Slides>57</Slides>
  <Notes>57</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57</vt:i4>
      </vt:variant>
    </vt:vector>
  </HeadingPairs>
  <TitlesOfParts>
    <vt:vector size="59" baseType="lpstr">
      <vt:lpstr>Thème Office</vt:lpstr>
      <vt:lpstr>Photo Editor Photo</vt:lpstr>
      <vt:lpstr>Solaire thermique, Photovoltaïque et Biomasse</vt:lpstr>
      <vt:lpstr>Plan</vt:lpstr>
      <vt:lpstr>Diapositive 3</vt:lpstr>
      <vt:lpstr>Diapositive 4</vt:lpstr>
      <vt:lpstr>Diapositive 5</vt:lpstr>
      <vt:lpstr>Diapositive 6</vt:lpstr>
      <vt:lpstr>SOLAIRE THERMIQUE</vt:lpstr>
      <vt:lpstr>Comment ça fonctionne:</vt:lpstr>
      <vt:lpstr>Composants d’un système de CSE </vt:lpstr>
      <vt:lpstr>Capteurs solaires sans vitrage</vt:lpstr>
      <vt:lpstr>Capteurs solaires plans avec vitrage</vt:lpstr>
      <vt:lpstr>Capteurs solaires à tubes sous vide</vt:lpstr>
      <vt:lpstr>Solaire thermodynamique</vt:lpstr>
      <vt:lpstr>Diapositive 14</vt:lpstr>
      <vt:lpstr>Diapositive 15</vt:lpstr>
      <vt:lpstr>Diapositive 16</vt:lpstr>
      <vt:lpstr>Solar Assisted Cooling (SAC) Systèmes à absorption (LiBr)</vt:lpstr>
      <vt:lpstr>Capteurs plans pour chaleur industrielle</vt:lpstr>
      <vt:lpstr>Production d’eau chaude pour process</vt:lpstr>
      <vt:lpstr>Exemple :Industrie de lavage</vt:lpstr>
      <vt:lpstr>Exemple : industrie de la boisson</vt:lpstr>
      <vt:lpstr>Exemple: Industrie pharmaceutique</vt:lpstr>
      <vt:lpstr>PHOTOVOLTAIQUE</vt:lpstr>
      <vt:lpstr>Diapositive 24</vt:lpstr>
      <vt:lpstr>Technologies des cellules solaires</vt:lpstr>
      <vt:lpstr>Technologies des cellules solaires</vt:lpstr>
      <vt:lpstr>Technologies des cellules solaires</vt:lpstr>
      <vt:lpstr>Technologies des cellules solaires</vt:lpstr>
      <vt:lpstr>Technologies des cellules solaires</vt:lpstr>
      <vt:lpstr>Technologies des cellules solaires</vt:lpstr>
      <vt:lpstr>Système PV raccordé au réseau</vt:lpstr>
      <vt:lpstr>Système PV raccordé au réseau</vt:lpstr>
      <vt:lpstr>Système PV isolé</vt:lpstr>
      <vt:lpstr>Diapositive 34</vt:lpstr>
      <vt:lpstr>BIOMASSE SOLIDE</vt:lpstr>
      <vt:lpstr>LA BIOMASSE</vt:lpstr>
      <vt:lpstr>La biomasse, c'est quoi ?</vt:lpstr>
      <vt:lpstr>Que peut-on faire à partir de la biomasse ?</vt:lpstr>
      <vt:lpstr>Diapositive 39</vt:lpstr>
      <vt:lpstr>Diapositive 40</vt:lpstr>
      <vt:lpstr>PRINCIPAUX USAGES ET PROVENANCES DE LA BIOMASSE NON ALIMENTAIRE</vt:lpstr>
      <vt:lpstr>La biomasse, principale ressource énergétique renouvelable</vt:lpstr>
      <vt:lpstr>La biomasse, principale ressource énergétique renouvelable</vt:lpstr>
      <vt:lpstr>Ressources énergétiques de la biomasse</vt:lpstr>
      <vt:lpstr>Modes de valorisation de ces ressources</vt:lpstr>
      <vt:lpstr>Trois grandes filières</vt:lpstr>
      <vt:lpstr>1. Bois-énergie : Ressource</vt:lpstr>
      <vt:lpstr>1. Bois-énergie : Différentes formes</vt:lpstr>
      <vt:lpstr>Bois-énergie : C'est quoi ?</vt:lpstr>
      <vt:lpstr>Bois-énergie : humidité du bois</vt:lpstr>
      <vt:lpstr>Bois-énergie : La combustion du bois</vt:lpstr>
      <vt:lpstr>Bois-énergie : Le charbon de bois</vt:lpstr>
      <vt:lpstr>Bois-énergie : Gazéification du bois</vt:lpstr>
      <vt:lpstr>Bois-énergie : Production de chaleur</vt:lpstr>
      <vt:lpstr>Bois-énergie : Production de chaleur</vt:lpstr>
      <vt:lpstr>Bois-énergie : Production de chaleur</vt:lpstr>
      <vt:lpstr>Diapositive 57</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Énergie de la biomasse et Cogénération</dc:title>
  <dc:creator>abdellatif touzani</dc:creator>
  <cp:lastModifiedBy>User</cp:lastModifiedBy>
  <cp:revision>33</cp:revision>
  <dcterms:created xsi:type="dcterms:W3CDTF">2015-10-15T08:16:59Z</dcterms:created>
  <dcterms:modified xsi:type="dcterms:W3CDTF">2015-11-19T17:33:04Z</dcterms:modified>
</cp:coreProperties>
</file>